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87" r:id="rId2"/>
    <p:sldId id="358" r:id="rId3"/>
    <p:sldId id="1223" r:id="rId4"/>
    <p:sldId id="1227" r:id="rId5"/>
    <p:sldId id="1224" r:id="rId6"/>
    <p:sldId id="1237" r:id="rId7"/>
    <p:sldId id="1225" r:id="rId8"/>
    <p:sldId id="1226" r:id="rId9"/>
    <p:sldId id="1234" r:id="rId10"/>
    <p:sldId id="1235" r:id="rId11"/>
    <p:sldId id="1229" r:id="rId12"/>
    <p:sldId id="1230" r:id="rId13"/>
    <p:sldId id="1236" r:id="rId14"/>
    <p:sldId id="1231" r:id="rId15"/>
    <p:sldId id="1232" r:id="rId16"/>
    <p:sldId id="1238" r:id="rId17"/>
    <p:sldId id="1233" r:id="rId18"/>
    <p:sldId id="1140" r:id="rId19"/>
    <p:sldId id="1228" r:id="rId20"/>
    <p:sldId id="381" r:id="rId21"/>
    <p:sldId id="382" r:id="rId22"/>
    <p:sldId id="379" r:id="rId23"/>
    <p:sldId id="1222" r:id="rId24"/>
    <p:sldId id="1118" r:id="rId25"/>
    <p:sldId id="331" r:id="rId2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23"/>
            <p14:sldId id="1227"/>
            <p14:sldId id="1224"/>
            <p14:sldId id="1237"/>
            <p14:sldId id="1225"/>
            <p14:sldId id="1226"/>
            <p14:sldId id="1234"/>
            <p14:sldId id="1235"/>
            <p14:sldId id="1229"/>
            <p14:sldId id="1230"/>
            <p14:sldId id="1236"/>
            <p14:sldId id="1231"/>
            <p14:sldId id="1232"/>
            <p14:sldId id="1238"/>
            <p14:sldId id="1233"/>
            <p14:sldId id="1140"/>
            <p14:sldId id="1228"/>
            <p14:sldId id="381"/>
            <p14:sldId id="382"/>
            <p14:sldId id="379"/>
            <p14:sldId id="1222"/>
            <p14:sldId id="1118"/>
            <p14:sldId id="3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0D3FF"/>
    <a:srgbClr val="FFFFFF"/>
    <a:srgbClr val="F8D237"/>
    <a:srgbClr val="00EDB5"/>
    <a:srgbClr val="F3622C"/>
    <a:srgbClr val="7F007D"/>
    <a:srgbClr val="004050"/>
    <a:srgbClr val="FF004C"/>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C34BEB-5610-4EC3-8F9A-B147A29FB3E0}" v="11" dt="2024-10-03T10:42:22.0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2" autoAdjust="0"/>
    <p:restoredTop sz="79540" autoAdjust="0"/>
  </p:normalViewPr>
  <p:slideViewPr>
    <p:cSldViewPr snapToGrid="0" snapToObjects="1" showGuides="1">
      <p:cViewPr varScale="1">
        <p:scale>
          <a:sx n="84" d="100"/>
          <a:sy n="84" d="100"/>
        </p:scale>
        <p:origin x="1302"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47221C88-72B2-42D7-9613-9C9E49A2FA95}"/>
    <pc:docChg chg="undo custSel modSld">
      <pc:chgData name="Mark Fishpool" userId="b7923bd0fa9cf83f" providerId="LiveId" clId="{47221C88-72B2-42D7-9613-9C9E49A2FA95}" dt="2024-09-06T09:23:03.792" v="2085" actId="1076"/>
      <pc:docMkLst>
        <pc:docMk/>
      </pc:docMkLst>
      <pc:sldChg chg="modSp mod">
        <pc:chgData name="Mark Fishpool" userId="b7923bd0fa9cf83f" providerId="LiveId" clId="{47221C88-72B2-42D7-9613-9C9E49A2FA95}" dt="2024-09-06T09:12:40.976" v="1523" actId="20577"/>
        <pc:sldMkLst>
          <pc:docMk/>
          <pc:sldMk cId="3590885054" sldId="381"/>
        </pc:sldMkLst>
        <pc:spChg chg="mod">
          <ac:chgData name="Mark Fishpool" userId="b7923bd0fa9cf83f" providerId="LiveId" clId="{47221C88-72B2-42D7-9613-9C9E49A2FA95}" dt="2024-09-06T09:12:40.976" v="1523" actId="20577"/>
          <ac:spMkLst>
            <pc:docMk/>
            <pc:sldMk cId="3590885054" sldId="381"/>
            <ac:spMk id="3" creationId="{60C0AF58-AE67-49F5-BAD7-F6278F3BEFC9}"/>
          </ac:spMkLst>
        </pc:spChg>
      </pc:sldChg>
      <pc:sldChg chg="modSp mod modNotesTx">
        <pc:chgData name="Mark Fishpool" userId="b7923bd0fa9cf83f" providerId="LiveId" clId="{47221C88-72B2-42D7-9613-9C9E49A2FA95}" dt="2024-09-06T09:21:53.713" v="2082" actId="108"/>
        <pc:sldMkLst>
          <pc:docMk/>
          <pc:sldMk cId="3053921330" sldId="1226"/>
        </pc:sldMkLst>
        <pc:spChg chg="mod">
          <ac:chgData name="Mark Fishpool" userId="b7923bd0fa9cf83f" providerId="LiveId" clId="{47221C88-72B2-42D7-9613-9C9E49A2FA95}" dt="2024-09-06T09:21:53.713" v="2082" actId="108"/>
          <ac:spMkLst>
            <pc:docMk/>
            <pc:sldMk cId="3053921330" sldId="1226"/>
            <ac:spMk id="5" creationId="{5C39AB46-6A37-8876-860E-AA64895406C8}"/>
          </ac:spMkLst>
        </pc:spChg>
      </pc:sldChg>
      <pc:sldChg chg="modSp mod modNotesTx">
        <pc:chgData name="Mark Fishpool" userId="b7923bd0fa9cf83f" providerId="LiveId" clId="{47221C88-72B2-42D7-9613-9C9E49A2FA95}" dt="2024-09-05T15:41:15.910" v="1432" actId="20577"/>
        <pc:sldMkLst>
          <pc:docMk/>
          <pc:sldMk cId="101211442" sldId="1231"/>
        </pc:sldMkLst>
        <pc:spChg chg="mod">
          <ac:chgData name="Mark Fishpool" userId="b7923bd0fa9cf83f" providerId="LiveId" clId="{47221C88-72B2-42D7-9613-9C9E49A2FA95}" dt="2024-09-05T15:30:04.182" v="1203" actId="20577"/>
          <ac:spMkLst>
            <pc:docMk/>
            <pc:sldMk cId="101211442" sldId="1231"/>
            <ac:spMk id="3" creationId="{1162B74B-853D-6996-315E-9EFE6F3A6B67}"/>
          </ac:spMkLst>
        </pc:spChg>
        <pc:picChg chg="mod">
          <ac:chgData name="Mark Fishpool" userId="b7923bd0fa9cf83f" providerId="LiveId" clId="{47221C88-72B2-42D7-9613-9C9E49A2FA95}" dt="2024-09-05T15:21:48.946" v="1182" actId="1076"/>
          <ac:picMkLst>
            <pc:docMk/>
            <pc:sldMk cId="101211442" sldId="1231"/>
            <ac:picMk id="4" creationId="{82D8EA78-3B45-F0DC-B6C7-223769B05F12}"/>
          </ac:picMkLst>
        </pc:picChg>
      </pc:sldChg>
      <pc:sldChg chg="modSp mod modNotesTx">
        <pc:chgData name="Mark Fishpool" userId="b7923bd0fa9cf83f" providerId="LiveId" clId="{47221C88-72B2-42D7-9613-9C9E49A2FA95}" dt="2024-09-05T15:12:23.228" v="1015" actId="20577"/>
        <pc:sldMkLst>
          <pc:docMk/>
          <pc:sldMk cId="1195079197" sldId="1232"/>
        </pc:sldMkLst>
        <pc:spChg chg="mod">
          <ac:chgData name="Mark Fishpool" userId="b7923bd0fa9cf83f" providerId="LiveId" clId="{47221C88-72B2-42D7-9613-9C9E49A2FA95}" dt="2024-09-05T15:09:21.336" v="961" actId="113"/>
          <ac:spMkLst>
            <pc:docMk/>
            <pc:sldMk cId="1195079197" sldId="1232"/>
            <ac:spMk id="3" creationId="{46034133-0DE3-42F2-CF4F-0960D08C95A9}"/>
          </ac:spMkLst>
        </pc:spChg>
      </pc:sldChg>
      <pc:sldChg chg="modSp mod">
        <pc:chgData name="Mark Fishpool" userId="b7923bd0fa9cf83f" providerId="LiveId" clId="{47221C88-72B2-42D7-9613-9C9E49A2FA95}" dt="2024-09-05T12:15:06.059" v="0" actId="6549"/>
        <pc:sldMkLst>
          <pc:docMk/>
          <pc:sldMk cId="2724843215" sldId="1233"/>
        </pc:sldMkLst>
        <pc:spChg chg="mod">
          <ac:chgData name="Mark Fishpool" userId="b7923bd0fa9cf83f" providerId="LiveId" clId="{47221C88-72B2-42D7-9613-9C9E49A2FA95}" dt="2024-09-05T12:15:06.059" v="0" actId="6549"/>
          <ac:spMkLst>
            <pc:docMk/>
            <pc:sldMk cId="2724843215" sldId="1233"/>
            <ac:spMk id="3" creationId="{4F3ACAD5-1338-8F5E-74B2-ADB904F9ED54}"/>
          </ac:spMkLst>
        </pc:spChg>
      </pc:sldChg>
      <pc:sldChg chg="modNotesTx">
        <pc:chgData name="Mark Fishpool" userId="b7923bd0fa9cf83f" providerId="LiveId" clId="{47221C88-72B2-42D7-9613-9C9E49A2FA95}" dt="2024-09-06T09:15:43.439" v="1659" actId="20577"/>
        <pc:sldMkLst>
          <pc:docMk/>
          <pc:sldMk cId="1834921423" sldId="1234"/>
        </pc:sldMkLst>
      </pc:sldChg>
      <pc:sldChg chg="addSp delSp modSp">
        <pc:chgData name="Mark Fishpool" userId="b7923bd0fa9cf83f" providerId="LiveId" clId="{47221C88-72B2-42D7-9613-9C9E49A2FA95}" dt="2024-09-06T09:23:03.792" v="2085" actId="1076"/>
        <pc:sldMkLst>
          <pc:docMk/>
          <pc:sldMk cId="1487182755" sldId="1235"/>
        </pc:sldMkLst>
        <pc:spChg chg="mod">
          <ac:chgData name="Mark Fishpool" userId="b7923bd0fa9cf83f" providerId="LiveId" clId="{47221C88-72B2-42D7-9613-9C9E49A2FA95}" dt="2024-09-06T09:23:03.792" v="2085" actId="1076"/>
          <ac:spMkLst>
            <pc:docMk/>
            <pc:sldMk cId="1487182755" sldId="1235"/>
            <ac:spMk id="9" creationId="{ABA766C4-F405-96B3-CC18-711762704227}"/>
          </ac:spMkLst>
        </pc:spChg>
        <pc:grpChg chg="add mod">
          <ac:chgData name="Mark Fishpool" userId="b7923bd0fa9cf83f" providerId="LiveId" clId="{47221C88-72B2-42D7-9613-9C9E49A2FA95}" dt="2024-09-06T09:23:03.792" v="2085" actId="1076"/>
          <ac:grpSpMkLst>
            <pc:docMk/>
            <pc:sldMk cId="1487182755" sldId="1235"/>
            <ac:grpSpMk id="7" creationId="{847DFA35-7793-95F8-E4F1-65543C604C7A}"/>
          </ac:grpSpMkLst>
        </pc:grpChg>
        <pc:picChg chg="del">
          <ac:chgData name="Mark Fishpool" userId="b7923bd0fa9cf83f" providerId="LiveId" clId="{47221C88-72B2-42D7-9613-9C9E49A2FA95}" dt="2024-09-06T09:22:58.454" v="2083" actId="478"/>
          <ac:picMkLst>
            <pc:docMk/>
            <pc:sldMk cId="1487182755" sldId="1235"/>
            <ac:picMk id="5" creationId="{D976ACEE-BE64-8253-F480-950CAFD55A97}"/>
          </ac:picMkLst>
        </pc:picChg>
        <pc:picChg chg="mod">
          <ac:chgData name="Mark Fishpool" userId="b7923bd0fa9cf83f" providerId="LiveId" clId="{47221C88-72B2-42D7-9613-9C9E49A2FA95}" dt="2024-09-06T09:23:03.792" v="2085" actId="1076"/>
          <ac:picMkLst>
            <pc:docMk/>
            <pc:sldMk cId="1487182755" sldId="1235"/>
            <ac:picMk id="8" creationId="{087A03E5-43F7-3361-83A7-13817DC6EDD6}"/>
          </ac:picMkLst>
        </pc:picChg>
      </pc:sldChg>
    </pc:docChg>
  </pc:docChgLst>
  <pc:docChgLst>
    <pc:chgData name="Mark Fishpool" userId="b7923bd0fa9cf83f" providerId="LiveId" clId="{56C34BEB-5610-4EC3-8F9A-B147A29FB3E0}"/>
    <pc:docChg chg="undo custSel modSld">
      <pc:chgData name="Mark Fishpool" userId="b7923bd0fa9cf83f" providerId="LiveId" clId="{56C34BEB-5610-4EC3-8F9A-B147A29FB3E0}" dt="2024-10-08T10:18:32.511" v="2371" actId="404"/>
      <pc:docMkLst>
        <pc:docMk/>
      </pc:docMkLst>
      <pc:sldChg chg="modSp mod">
        <pc:chgData name="Mark Fishpool" userId="b7923bd0fa9cf83f" providerId="LiveId" clId="{56C34BEB-5610-4EC3-8F9A-B147A29FB3E0}" dt="2024-10-03T10:29:29.129" v="1288" actId="179"/>
        <pc:sldMkLst>
          <pc:docMk/>
          <pc:sldMk cId="3590885054" sldId="381"/>
        </pc:sldMkLst>
        <pc:spChg chg="mod">
          <ac:chgData name="Mark Fishpool" userId="b7923bd0fa9cf83f" providerId="LiveId" clId="{56C34BEB-5610-4EC3-8F9A-B147A29FB3E0}" dt="2024-10-03T10:29:29.129" v="1288" actId="179"/>
          <ac:spMkLst>
            <pc:docMk/>
            <pc:sldMk cId="3590885054" sldId="381"/>
            <ac:spMk id="3" creationId="{60C0AF58-AE67-49F5-BAD7-F6278F3BEFC9}"/>
          </ac:spMkLst>
        </pc:spChg>
      </pc:sldChg>
      <pc:sldChg chg="addSp modSp mod modNotesTx">
        <pc:chgData name="Mark Fishpool" userId="b7923bd0fa9cf83f" providerId="LiveId" clId="{56C34BEB-5610-4EC3-8F9A-B147A29FB3E0}" dt="2024-10-08T10:18:32.511" v="2371" actId="404"/>
        <pc:sldMkLst>
          <pc:docMk/>
          <pc:sldMk cId="711072493" sldId="1224"/>
        </pc:sldMkLst>
        <pc:spChg chg="mod">
          <ac:chgData name="Mark Fishpool" userId="b7923bd0fa9cf83f" providerId="LiveId" clId="{56C34BEB-5610-4EC3-8F9A-B147A29FB3E0}" dt="2024-10-03T09:18:54.893" v="177" actId="21"/>
          <ac:spMkLst>
            <pc:docMk/>
            <pc:sldMk cId="711072493" sldId="1224"/>
            <ac:spMk id="3" creationId="{DC78D0D2-E9EA-C361-7AC6-FABE86BA65BE}"/>
          </ac:spMkLst>
        </pc:spChg>
        <pc:spChg chg="add">
          <ac:chgData name="Mark Fishpool" userId="b7923bd0fa9cf83f" providerId="LiveId" clId="{56C34BEB-5610-4EC3-8F9A-B147A29FB3E0}" dt="2024-10-03T09:18:03.321" v="152"/>
          <ac:spMkLst>
            <pc:docMk/>
            <pc:sldMk cId="711072493" sldId="1224"/>
            <ac:spMk id="4" creationId="{B6AF515F-F69C-F1BC-68B7-10680B38334E}"/>
          </ac:spMkLst>
        </pc:spChg>
        <pc:spChg chg="add mod">
          <ac:chgData name="Mark Fishpool" userId="b7923bd0fa9cf83f" providerId="LiveId" clId="{56C34BEB-5610-4EC3-8F9A-B147A29FB3E0}" dt="2024-10-08T10:18:32.511" v="2371" actId="404"/>
          <ac:spMkLst>
            <pc:docMk/>
            <pc:sldMk cId="711072493" sldId="1224"/>
            <ac:spMk id="11" creationId="{02E71F0A-FC81-0115-C036-3C8962F3CB8F}"/>
          </ac:spMkLst>
        </pc:spChg>
        <pc:picChg chg="add mod">
          <ac:chgData name="Mark Fishpool" userId="b7923bd0fa9cf83f" providerId="LiveId" clId="{56C34BEB-5610-4EC3-8F9A-B147A29FB3E0}" dt="2024-10-03T09:19:06.825" v="180" actId="1076"/>
          <ac:picMkLst>
            <pc:docMk/>
            <pc:sldMk cId="711072493" sldId="1224"/>
            <ac:picMk id="9" creationId="{097E2540-F294-1396-E7A7-CE204FB7E815}"/>
          </ac:picMkLst>
        </pc:picChg>
      </pc:sldChg>
      <pc:sldChg chg="modSp mod">
        <pc:chgData name="Mark Fishpool" userId="b7923bd0fa9cf83f" providerId="LiveId" clId="{56C34BEB-5610-4EC3-8F9A-B147A29FB3E0}" dt="2024-10-03T09:15:29.919" v="143" actId="113"/>
        <pc:sldMkLst>
          <pc:docMk/>
          <pc:sldMk cId="17435522" sldId="1225"/>
        </pc:sldMkLst>
        <pc:spChg chg="mod">
          <ac:chgData name="Mark Fishpool" userId="b7923bd0fa9cf83f" providerId="LiveId" clId="{56C34BEB-5610-4EC3-8F9A-B147A29FB3E0}" dt="2024-10-03T09:15:29.919" v="143" actId="113"/>
          <ac:spMkLst>
            <pc:docMk/>
            <pc:sldMk cId="17435522" sldId="1225"/>
            <ac:spMk id="3" creationId="{325F86D7-8585-EF9A-8DE5-7058FB6ADC52}"/>
          </ac:spMkLst>
        </pc:spChg>
      </pc:sldChg>
      <pc:sldChg chg="modSp mod">
        <pc:chgData name="Mark Fishpool" userId="b7923bd0fa9cf83f" providerId="LiveId" clId="{56C34BEB-5610-4EC3-8F9A-B147A29FB3E0}" dt="2024-10-03T09:20:42.809" v="230" actId="1076"/>
        <pc:sldMkLst>
          <pc:docMk/>
          <pc:sldMk cId="3571742198" sldId="1229"/>
        </pc:sldMkLst>
        <pc:spChg chg="mod">
          <ac:chgData name="Mark Fishpool" userId="b7923bd0fa9cf83f" providerId="LiveId" clId="{56C34BEB-5610-4EC3-8F9A-B147A29FB3E0}" dt="2024-10-03T09:20:25.341" v="229" actId="20577"/>
          <ac:spMkLst>
            <pc:docMk/>
            <pc:sldMk cId="3571742198" sldId="1229"/>
            <ac:spMk id="5" creationId="{5C39AB46-6A37-8876-860E-AA64895406C8}"/>
          </ac:spMkLst>
        </pc:spChg>
        <pc:graphicFrameChg chg="mod">
          <ac:chgData name="Mark Fishpool" userId="b7923bd0fa9cf83f" providerId="LiveId" clId="{56C34BEB-5610-4EC3-8F9A-B147A29FB3E0}" dt="2024-10-03T09:20:42.809" v="230" actId="1076"/>
          <ac:graphicFrameMkLst>
            <pc:docMk/>
            <pc:sldMk cId="3571742198" sldId="1229"/>
            <ac:graphicFrameMk id="7" creationId="{7DB5AEF1-BFCC-DECF-F4CB-8D5A74B192A3}"/>
          </ac:graphicFrameMkLst>
        </pc:graphicFrameChg>
      </pc:sldChg>
      <pc:sldChg chg="modSp mod">
        <pc:chgData name="Mark Fishpool" userId="b7923bd0fa9cf83f" providerId="LiveId" clId="{56C34BEB-5610-4EC3-8F9A-B147A29FB3E0}" dt="2024-10-03T09:21:06.441" v="231" actId="6549"/>
        <pc:sldMkLst>
          <pc:docMk/>
          <pc:sldMk cId="1195079197" sldId="1232"/>
        </pc:sldMkLst>
        <pc:spChg chg="mod">
          <ac:chgData name="Mark Fishpool" userId="b7923bd0fa9cf83f" providerId="LiveId" clId="{56C34BEB-5610-4EC3-8F9A-B147A29FB3E0}" dt="2024-10-03T09:21:06.441" v="231" actId="6549"/>
          <ac:spMkLst>
            <pc:docMk/>
            <pc:sldMk cId="1195079197" sldId="1232"/>
            <ac:spMk id="3" creationId="{46034133-0DE3-42F2-CF4F-0960D08C95A9}"/>
          </ac:spMkLst>
        </pc:spChg>
      </pc:sldChg>
      <pc:sldChg chg="addSp delSp modSp mod modNotesTx">
        <pc:chgData name="Mark Fishpool" userId="b7923bd0fa9cf83f" providerId="LiveId" clId="{56C34BEB-5610-4EC3-8F9A-B147A29FB3E0}" dt="2024-10-03T11:31:30.574" v="2370" actId="20577"/>
        <pc:sldMkLst>
          <pc:docMk/>
          <pc:sldMk cId="2724843215" sldId="1233"/>
        </pc:sldMkLst>
        <pc:spChg chg="mod">
          <ac:chgData name="Mark Fishpool" userId="b7923bd0fa9cf83f" providerId="LiveId" clId="{56C34BEB-5610-4EC3-8F9A-B147A29FB3E0}" dt="2024-10-03T10:28:26.478" v="1228" actId="20577"/>
          <ac:spMkLst>
            <pc:docMk/>
            <pc:sldMk cId="2724843215" sldId="1233"/>
            <ac:spMk id="3" creationId="{4F3ACAD5-1338-8F5E-74B2-ADB904F9ED54}"/>
          </ac:spMkLst>
        </pc:spChg>
        <pc:spChg chg="mod">
          <ac:chgData name="Mark Fishpool" userId="b7923bd0fa9cf83f" providerId="LiveId" clId="{56C34BEB-5610-4EC3-8F9A-B147A29FB3E0}" dt="2024-10-03T09:43:42.893" v="624"/>
          <ac:spMkLst>
            <pc:docMk/>
            <pc:sldMk cId="2724843215" sldId="1233"/>
            <ac:spMk id="4" creationId="{42251476-DE25-81B1-0679-B8EF71175A44}"/>
          </ac:spMkLst>
        </pc:spChg>
        <pc:spChg chg="mod">
          <ac:chgData name="Mark Fishpool" userId="b7923bd0fa9cf83f" providerId="LiveId" clId="{56C34BEB-5610-4EC3-8F9A-B147A29FB3E0}" dt="2024-10-03T09:43:40.722" v="619" actId="1076"/>
          <ac:spMkLst>
            <pc:docMk/>
            <pc:sldMk cId="2724843215" sldId="1233"/>
            <ac:spMk id="6" creationId="{4A17E927-8AE9-82A9-0419-C415D16DAEA7}"/>
          </ac:spMkLst>
        </pc:spChg>
        <pc:spChg chg="add del mod">
          <ac:chgData name="Mark Fishpool" userId="b7923bd0fa9cf83f" providerId="LiveId" clId="{56C34BEB-5610-4EC3-8F9A-B147A29FB3E0}" dt="2024-10-03T09:43:38.613" v="615" actId="22"/>
          <ac:spMkLst>
            <pc:docMk/>
            <pc:sldMk cId="2724843215" sldId="1233"/>
            <ac:spMk id="9" creationId="{A5670D9E-AB5B-5518-3CD8-635171271D56}"/>
          </ac:spMkLst>
        </pc:spChg>
        <pc:grpChg chg="mod">
          <ac:chgData name="Mark Fishpool" userId="b7923bd0fa9cf83f" providerId="LiveId" clId="{56C34BEB-5610-4EC3-8F9A-B147A29FB3E0}" dt="2024-10-03T09:43:40.722" v="619" actId="1076"/>
          <ac:grpSpMkLst>
            <pc:docMk/>
            <pc:sldMk cId="2724843215" sldId="1233"/>
            <ac:grpSpMk id="7" creationId="{7A4A30A5-F2E6-4292-AD06-7D05665D90DF}"/>
          </ac:grpSpMkLst>
        </pc:grpChg>
        <pc:picChg chg="mod">
          <ac:chgData name="Mark Fishpool" userId="b7923bd0fa9cf83f" providerId="LiveId" clId="{56C34BEB-5610-4EC3-8F9A-B147A29FB3E0}" dt="2024-10-03T09:43:40.722" v="619" actId="1076"/>
          <ac:picMkLst>
            <pc:docMk/>
            <pc:sldMk cId="2724843215" sldId="1233"/>
            <ac:picMk id="5" creationId="{48437237-2EB1-712B-315E-08585DB2276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170037" cy="4817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4143417" y="2"/>
            <a:ext cx="3170037" cy="481775"/>
          </a:xfrm>
          <a:prstGeom prst="rect">
            <a:avLst/>
          </a:prstGeom>
        </p:spPr>
        <p:txBody>
          <a:bodyPr vert="horz" lIns="91440" tIns="45720" rIns="91440" bIns="45720" rtlCol="0"/>
          <a:lstStyle>
            <a:lvl1pPr algn="r">
              <a:defRPr sz="1200"/>
            </a:lvl1pPr>
          </a:lstStyle>
          <a:p>
            <a:fld id="{86D088FE-3E68-47FE-8BA4-634CD34BABBC}" type="datetimeFigureOut">
              <a:rPr lang="en-GB" smtClean="0"/>
              <a:t>08/10/2024</a:t>
            </a:fld>
            <a:endParaRPr lang="en-GB"/>
          </a:p>
        </p:txBody>
      </p:sp>
      <p:sp>
        <p:nvSpPr>
          <p:cNvPr id="4" name="Footer Placeholder 3"/>
          <p:cNvSpPr>
            <a:spLocks noGrp="1"/>
          </p:cNvSpPr>
          <p:nvPr>
            <p:ph type="ftr" sz="quarter" idx="2"/>
          </p:nvPr>
        </p:nvSpPr>
        <p:spPr>
          <a:xfrm>
            <a:off x="1" y="9119426"/>
            <a:ext cx="3170037" cy="48177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4143417" y="9119426"/>
            <a:ext cx="3170037" cy="481774"/>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20" cy="48172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588" y="1"/>
            <a:ext cx="3169920" cy="481728"/>
          </a:xfrm>
          <a:prstGeom prst="rect">
            <a:avLst/>
          </a:prstGeom>
        </p:spPr>
        <p:txBody>
          <a:bodyPr vert="horz" lIns="91440" tIns="45720" rIns="91440" bIns="45720" rtlCol="0"/>
          <a:lstStyle>
            <a:lvl1pPr algn="r">
              <a:defRPr sz="1200"/>
            </a:lvl1pPr>
          </a:lstStyle>
          <a:p>
            <a:fld id="{1D6B66C6-1E92-0F4E-A300-9D4ED1F0C23F}" type="datetimeFigureOut">
              <a:rPr lang="en-GB" smtClean="0"/>
              <a:t>08/10/2024</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520" y="4620579"/>
            <a:ext cx="5852160" cy="378047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9119476"/>
            <a:ext cx="3169920" cy="48172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588" y="9119476"/>
            <a:ext cx="3169920" cy="48172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Essentially, there’s no need to worry about “double” escaping.</a:t>
            </a:r>
          </a:p>
          <a:p>
            <a:endParaRPr lang="en-GB" dirty="0"/>
          </a:p>
          <a:p>
            <a:pPr algn="l"/>
            <a:r>
              <a:rPr lang="en-US" b="0" i="0" dirty="0">
                <a:solidFill>
                  <a:srgbClr val="000000"/>
                </a:solidFill>
                <a:effectLst/>
                <a:highlight>
                  <a:srgbClr val="FFFFFF"/>
                </a:highlight>
                <a:latin typeface="Arial" panose="020B0604020202020204" pitchFamily="34" charset="0"/>
              </a:rPr>
              <a:t>All the above string literal-types may be raw. 'R' comes after the type-prefix:</a:t>
            </a:r>
          </a:p>
          <a:p>
            <a:pPr algn="l"/>
            <a:r>
              <a:rPr lang="en-US" b="0" i="0" dirty="0">
                <a:solidFill>
                  <a:srgbClr val="000000"/>
                </a:solidFill>
                <a:effectLst/>
                <a:highlight>
                  <a:srgbClr val="FFFFFF"/>
                </a:highlight>
                <a:latin typeface="Arial" panose="020B0604020202020204" pitchFamily="34" charset="0"/>
              </a:rPr>
              <a:t>u8R"(Hello)";</a:t>
            </a:r>
          </a:p>
          <a:p>
            <a:pPr algn="l"/>
            <a:endParaRPr lang="en-US" b="0" i="0" dirty="0">
              <a:solidFill>
                <a:srgbClr val="000000"/>
              </a:solidFill>
              <a:effectLst/>
              <a:highlight>
                <a:srgbClr val="FFFFFF"/>
              </a:highlight>
              <a:latin typeface="Arial" panose="020B0604020202020204" pitchFamily="34" charset="0"/>
            </a:endParaRPr>
          </a:p>
          <a:p>
            <a:pPr algn="l"/>
            <a:r>
              <a:rPr lang="en-US" b="0" i="0" dirty="0">
                <a:solidFill>
                  <a:srgbClr val="000000"/>
                </a:solidFill>
                <a:effectLst/>
                <a:highlight>
                  <a:srgbClr val="FFFFFF"/>
                </a:highlight>
                <a:latin typeface="Arial" panose="020B0604020202020204" pitchFamily="34" charset="0"/>
              </a:rPr>
              <a:t>A pattern of up to 16 characters (excluding ()\&lt;space&gt;) may be inserted between the " and brackets to make up the raw-delimiter.</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3890075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rgbClr val="7CA668"/>
                </a:solidFill>
                <a:effectLst/>
                <a:latin typeface="Consolas" panose="020B0609020204030204" pitchFamily="49" charset="0"/>
              </a:rPr>
              <a:t>Strings are implemented as a specialized vector of chars.</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The compiler provides a capacity that typically exceeds the string length to allow for some growth.</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Further growth will trigger a reallocation with more capacity.</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A string therefore requires a capacity, size and body-pointer.</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Compiler-vendors can implement strings as they wish. clang, </a:t>
            </a:r>
            <a:r>
              <a:rPr lang="en-US" b="0" dirty="0" err="1">
                <a:solidFill>
                  <a:srgbClr val="7CA668"/>
                </a:solidFill>
                <a:effectLst/>
                <a:latin typeface="Consolas" panose="020B0609020204030204" pitchFamily="49" charset="0"/>
              </a:rPr>
              <a:t>gcc</a:t>
            </a:r>
            <a:r>
              <a:rPr lang="en-US" b="0" dirty="0">
                <a:solidFill>
                  <a:srgbClr val="7CA668"/>
                </a:solidFill>
                <a:effectLst/>
                <a:latin typeface="Consolas" panose="020B0609020204030204" pitchFamily="49" charset="0"/>
              </a:rPr>
              <a:t> and </a:t>
            </a:r>
            <a:r>
              <a:rPr lang="en-US" b="0" dirty="0" err="1">
                <a:solidFill>
                  <a:srgbClr val="7CA668"/>
                </a:solidFill>
                <a:effectLst/>
                <a:latin typeface="Consolas" panose="020B0609020204030204" pitchFamily="49" charset="0"/>
              </a:rPr>
              <a:t>msvc</a:t>
            </a:r>
            <a:r>
              <a:rPr lang="en-US" b="0" dirty="0">
                <a:solidFill>
                  <a:srgbClr val="7CA668"/>
                </a:solidFill>
                <a:effectLst/>
                <a:latin typeface="Consolas" panose="020B0609020204030204" pitchFamily="49" charset="0"/>
              </a:rPr>
              <a:t> all take different approaches.</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There are also non-std offerings with better SSO performance.</a:t>
            </a: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3246458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Shown here are the string literals for our text and the error message raised by a null initialisation, and the associated protective guard statement in the assembly language referencing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attempt to initialize the string with a null reference, the “try” block will raise the appropriate error (and message) and terminate the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1532515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solidFill>
                  <a:srgbClr val="7CA668"/>
                </a:solidFill>
                <a:effectLst/>
                <a:latin typeface="Consolas" panose="020B0609020204030204" pitchFamily="49" charset="0"/>
              </a:rPr>
              <a:t>string_view</a:t>
            </a:r>
            <a:r>
              <a:rPr lang="en-US" b="0" dirty="0">
                <a:solidFill>
                  <a:srgbClr val="7CA668"/>
                </a:solidFill>
                <a:effectLst/>
                <a:latin typeface="Consolas" panose="020B0609020204030204" pitchFamily="49" charset="0"/>
              </a:rPr>
              <a:t> was introduced in C++17; particularly useful when working with substrings or portions of strings without the need for memory allocation or initializing/copying (as with std::string).</a:t>
            </a:r>
          </a:p>
          <a:p>
            <a:pPr marL="0" indent="0">
              <a:buFont typeface="Arial" panose="020B0604020202020204" pitchFamily="34" charset="0"/>
              <a:buNone/>
            </a:pPr>
            <a:endParaRPr lang="en-US" b="0" dirty="0">
              <a:solidFill>
                <a:srgbClr val="FFFFFF"/>
              </a:solidFill>
              <a:effectLst/>
              <a:latin typeface="Consolas" panose="020B0609020204030204" pitchFamily="49" charset="0"/>
            </a:endParaRPr>
          </a:p>
          <a:p>
            <a:pPr marL="0" indent="0">
              <a:buFont typeface="Arial" panose="020B0604020202020204" pitchFamily="34" charset="0"/>
              <a:buNone/>
            </a:pPr>
            <a:r>
              <a:rPr lang="en-US" b="1" dirty="0">
                <a:solidFill>
                  <a:srgbClr val="FFFFFF"/>
                </a:solidFill>
                <a:effectLst/>
                <a:latin typeface="Consolas" panose="020B0609020204030204" pitchFamily="49" charset="0"/>
              </a:rPr>
              <a:t>* Technical note</a:t>
            </a:r>
          </a:p>
          <a:p>
            <a:pPr marL="0" indent="0">
              <a:buFont typeface="Arial" panose="020B0604020202020204" pitchFamily="34" charset="0"/>
              <a:buNone/>
            </a:pPr>
            <a:endParaRPr lang="en-US" b="0" dirty="0">
              <a:solidFill>
                <a:srgbClr val="FFFFFF"/>
              </a:solidFill>
              <a:effectLst/>
              <a:latin typeface="Consolas" panose="020B0609020204030204" pitchFamily="49" charset="0"/>
            </a:endParaRPr>
          </a:p>
          <a:p>
            <a:pPr marL="0" indent="0">
              <a:buFont typeface="Arial" panose="020B0604020202020204" pitchFamily="34" charset="0"/>
              <a:buNone/>
            </a:pPr>
            <a:r>
              <a:rPr lang="en-US" b="0" dirty="0">
                <a:solidFill>
                  <a:srgbClr val="7CA668"/>
                </a:solidFill>
                <a:effectLst/>
                <a:latin typeface="Consolas" panose="020B0609020204030204" pitchFamily="49" charset="0"/>
              </a:rPr>
              <a:t>Being C++, it is possible to shoot yourself in the foot by letting the original string go out of scope during the lifetime of a </a:t>
            </a:r>
            <a:r>
              <a:rPr lang="en-US" b="0" dirty="0" err="1">
                <a:solidFill>
                  <a:srgbClr val="7CA668"/>
                </a:solidFill>
                <a:effectLst/>
                <a:latin typeface="Consolas" panose="020B0609020204030204" pitchFamily="49" charset="0"/>
              </a:rPr>
              <a:t>string_view</a:t>
            </a:r>
            <a:r>
              <a:rPr lang="en-US" b="0" dirty="0">
                <a:solidFill>
                  <a:srgbClr val="7CA668"/>
                </a:solidFill>
                <a:effectLst/>
                <a:latin typeface="Consolas" panose="020B0609020204030204" pitchFamily="49" charset="0"/>
              </a:rPr>
              <a:t> object – would be similar to a dangling pointer in C, with potentially unexpected </a:t>
            </a:r>
            <a:r>
              <a:rPr lang="en-US" b="0" dirty="0" err="1">
                <a:solidFill>
                  <a:srgbClr val="7CA668"/>
                </a:solidFill>
                <a:effectLst/>
                <a:latin typeface="Consolas" panose="020B0609020204030204" pitchFamily="49" charset="0"/>
              </a:rPr>
              <a:t>behaviour</a:t>
            </a:r>
            <a:r>
              <a:rPr lang="en-US" b="0" dirty="0">
                <a:solidFill>
                  <a:srgbClr val="7CA668"/>
                </a:solidFill>
                <a:effectLst/>
                <a:latin typeface="Consolas" panose="020B0609020204030204" pitchFamily="49" charset="0"/>
              </a:rPr>
              <a:t>.</a:t>
            </a:r>
            <a:endParaRPr lang="en-US" b="0" dirty="0">
              <a:solidFill>
                <a:srgbClr val="FFFFFF"/>
              </a:solidFill>
              <a:effectLst/>
              <a:latin typeface="Consolas" panose="020B0609020204030204" pitchFamily="49" charset="0"/>
            </a:endParaRPr>
          </a:p>
          <a:p>
            <a:endParaRPr lang="en-GB" b="1" dirty="0"/>
          </a:p>
          <a:p>
            <a:endParaRPr lang="en-GB" b="1" dirty="0"/>
          </a:p>
          <a:p>
            <a:r>
              <a:rPr lang="en-US" b="0" dirty="0">
                <a:solidFill>
                  <a:srgbClr val="C586C0"/>
                </a:solidFill>
                <a:effectLst/>
                <a:latin typeface="Consolas" panose="020B0609020204030204" pitchFamily="49" charset="0"/>
              </a:rPr>
              <a:t>#include</a:t>
            </a:r>
            <a:r>
              <a:rPr lang="en-US" b="0" dirty="0">
                <a:solidFill>
                  <a:srgbClr val="569CD6"/>
                </a:solidFill>
                <a:effectLst/>
                <a:latin typeface="Consolas" panose="020B0609020204030204" pitchFamily="49" charset="0"/>
              </a:rPr>
              <a:t> </a:t>
            </a:r>
            <a:r>
              <a:rPr lang="en-US" b="0" dirty="0">
                <a:solidFill>
                  <a:srgbClr val="CE9178"/>
                </a:solidFill>
                <a:effectLst/>
                <a:latin typeface="Consolas" panose="020B0609020204030204" pitchFamily="49" charset="0"/>
              </a:rPr>
              <a:t>&lt;iostream&gt;</a:t>
            </a:r>
            <a:endParaRPr lang="en-US" b="0" dirty="0">
              <a:solidFill>
                <a:srgbClr val="FFFFFF"/>
              </a:solidFill>
              <a:effectLst/>
              <a:latin typeface="Consolas" panose="020B0609020204030204" pitchFamily="49" charset="0"/>
            </a:endParaRPr>
          </a:p>
          <a:p>
            <a:r>
              <a:rPr lang="en-US" b="0" dirty="0">
                <a:solidFill>
                  <a:srgbClr val="C586C0"/>
                </a:solidFill>
                <a:effectLst/>
                <a:latin typeface="Consolas" panose="020B0609020204030204" pitchFamily="49" charset="0"/>
              </a:rPr>
              <a:t>#include</a:t>
            </a:r>
            <a:r>
              <a:rPr lang="en-US" b="0" dirty="0">
                <a:solidFill>
                  <a:srgbClr val="569CD6"/>
                </a:solidFill>
                <a:effectLst/>
                <a:latin typeface="Consolas" panose="020B0609020204030204" pitchFamily="49" charset="0"/>
              </a:rPr>
              <a:t> </a:t>
            </a:r>
            <a:r>
              <a:rPr lang="en-US" b="0" dirty="0">
                <a:solidFill>
                  <a:srgbClr val="CE9178"/>
                </a:solidFill>
                <a:effectLst/>
                <a:latin typeface="Consolas" panose="020B0609020204030204" pitchFamily="49" charset="0"/>
              </a:rPr>
              <a:t>&lt;string&gt;</a:t>
            </a:r>
            <a:endParaRPr lang="en-US" b="0" dirty="0">
              <a:solidFill>
                <a:srgbClr val="FFFFFF"/>
              </a:solidFill>
              <a:effectLst/>
              <a:latin typeface="Consolas" panose="020B0609020204030204" pitchFamily="49" charset="0"/>
            </a:endParaRPr>
          </a:p>
          <a:p>
            <a:r>
              <a:rPr lang="en-US" b="0" dirty="0">
                <a:solidFill>
                  <a:srgbClr val="C586C0"/>
                </a:solidFill>
                <a:effectLst/>
                <a:latin typeface="Consolas" panose="020B0609020204030204" pitchFamily="49" charset="0"/>
              </a:rPr>
              <a:t>#include</a:t>
            </a:r>
            <a:r>
              <a:rPr lang="en-US" b="0" dirty="0">
                <a:solidFill>
                  <a:srgbClr val="569CD6"/>
                </a:solidFill>
                <a:effectLst/>
                <a:latin typeface="Consolas" panose="020B0609020204030204" pitchFamily="49" charset="0"/>
              </a:rPr>
              <a:t> </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string_view</a:t>
            </a:r>
            <a:r>
              <a:rPr lang="en-US" b="0" dirty="0">
                <a:solidFill>
                  <a:srgbClr val="CE9178"/>
                </a:solidFill>
                <a:effectLst/>
                <a:latin typeface="Consolas" panose="020B0609020204030204" pitchFamily="49" charset="0"/>
              </a:rPr>
              <a:t>&gt;</a:t>
            </a:r>
            <a:endParaRPr lang="en-US" b="0" dirty="0">
              <a:solidFill>
                <a:srgbClr val="FFFFFF"/>
              </a:solidFill>
              <a:effectLst/>
              <a:latin typeface="Consolas" panose="020B0609020204030204" pitchFamily="49" charset="0"/>
            </a:endParaRPr>
          </a:p>
          <a:p>
            <a:br>
              <a:rPr lang="en-US" b="0" dirty="0">
                <a:solidFill>
                  <a:srgbClr val="FFFFFF"/>
                </a:solidFill>
                <a:effectLst/>
                <a:latin typeface="Consolas" panose="020B0609020204030204" pitchFamily="49" charset="0"/>
              </a:rPr>
            </a:br>
            <a:r>
              <a:rPr lang="en-US" b="0" dirty="0">
                <a:solidFill>
                  <a:srgbClr val="4EC9B0"/>
                </a:solidFill>
                <a:effectLst/>
                <a:latin typeface="Consolas" panose="020B0609020204030204" pitchFamily="49" charset="0"/>
              </a:rPr>
              <a:t>std</a:t>
            </a:r>
            <a:r>
              <a:rPr lang="en-US" b="0" dirty="0">
                <a:solidFill>
                  <a:srgbClr val="FFFFFF"/>
                </a:solidFill>
                <a:effectLst/>
                <a:latin typeface="Consolas" panose="020B0609020204030204" pitchFamily="49" charset="0"/>
              </a:rPr>
              <a:t>::</a:t>
            </a:r>
            <a:r>
              <a:rPr lang="en-US" b="0" dirty="0" err="1">
                <a:solidFill>
                  <a:srgbClr val="4EC9B0"/>
                </a:solidFill>
                <a:effectLst/>
                <a:latin typeface="Consolas" panose="020B0609020204030204" pitchFamily="49" charset="0"/>
              </a:rPr>
              <a:t>string_view</a:t>
            </a:r>
            <a:r>
              <a:rPr lang="en-US" b="0" dirty="0">
                <a:solidFill>
                  <a:srgbClr val="FFFFFF"/>
                </a:solidFill>
                <a:effectLst/>
                <a:latin typeface="Consolas" panose="020B0609020204030204" pitchFamily="49" charset="0"/>
              </a:rPr>
              <a:t> </a:t>
            </a:r>
            <a:r>
              <a:rPr lang="en-US" b="0" dirty="0" err="1">
                <a:solidFill>
                  <a:srgbClr val="DCDCAA"/>
                </a:solidFill>
                <a:effectLst/>
                <a:latin typeface="Consolas" panose="020B0609020204030204" pitchFamily="49" charset="0"/>
              </a:rPr>
              <a:t>createStringView</a:t>
            </a:r>
            <a:r>
              <a:rPr lang="en-US" b="0" dirty="0">
                <a:solidFill>
                  <a:srgbClr val="FFFFFF"/>
                </a:solidFill>
                <a:effectLst/>
                <a:latin typeface="Consolas" panose="020B0609020204030204" pitchFamily="49" charset="0"/>
              </a:rPr>
              <a:t>() {</a:t>
            </a:r>
          </a:p>
          <a:p>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std</a:t>
            </a:r>
            <a:r>
              <a:rPr lang="en-US" b="0" dirty="0">
                <a:solidFill>
                  <a:srgbClr val="FFFFFF"/>
                </a:solidFill>
                <a:effectLst/>
                <a:latin typeface="Consolas" panose="020B0609020204030204" pitchFamily="49" charset="0"/>
              </a:rPr>
              <a:t>::string </a:t>
            </a:r>
            <a:r>
              <a:rPr lang="en-US" b="0" dirty="0" err="1">
                <a:solidFill>
                  <a:srgbClr val="FFFFFF"/>
                </a:solidFill>
                <a:effectLst/>
                <a:latin typeface="Consolas" panose="020B0609020204030204" pitchFamily="49" charset="0"/>
              </a:rPr>
              <a:t>tempString</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CE9178"/>
                </a:solidFill>
                <a:effectLst/>
                <a:latin typeface="Consolas" panose="020B0609020204030204" pitchFamily="49" charset="0"/>
              </a:rPr>
              <a:t>"Hello, World!"</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std</a:t>
            </a:r>
            <a:r>
              <a:rPr lang="en-US" b="0" dirty="0">
                <a:solidFill>
                  <a:srgbClr val="FFFFFF"/>
                </a:solidFill>
                <a:effectLst/>
                <a:latin typeface="Consolas" panose="020B0609020204030204" pitchFamily="49" charset="0"/>
              </a:rPr>
              <a:t>::</a:t>
            </a:r>
            <a:r>
              <a:rPr lang="en-US" b="0" dirty="0" err="1">
                <a:solidFill>
                  <a:srgbClr val="FFFFFF"/>
                </a:solidFill>
                <a:effectLst/>
                <a:latin typeface="Consolas" panose="020B0609020204030204" pitchFamily="49" charset="0"/>
              </a:rPr>
              <a:t>string_view</a:t>
            </a:r>
            <a:r>
              <a:rPr lang="en-US" b="0" dirty="0">
                <a:solidFill>
                  <a:srgbClr val="FFFFFF"/>
                </a:solidFill>
                <a:effectLst/>
                <a:latin typeface="Consolas" panose="020B0609020204030204" pitchFamily="49" charset="0"/>
              </a:rPr>
              <a:t> view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err="1">
                <a:solidFill>
                  <a:srgbClr val="FFFFFF"/>
                </a:solidFill>
                <a:effectLst/>
                <a:latin typeface="Consolas" panose="020B0609020204030204" pitchFamily="49" charset="0"/>
              </a:rPr>
              <a:t>tempString</a:t>
            </a:r>
            <a:r>
              <a:rPr lang="en-US" b="0" dirty="0">
                <a:solidFill>
                  <a:srgbClr val="FFFFFF"/>
                </a:solidFill>
                <a:effectLst/>
                <a:latin typeface="Consolas" panose="020B0609020204030204" pitchFamily="49" charset="0"/>
              </a:rPr>
              <a:t>;</a:t>
            </a:r>
            <a:r>
              <a:rPr lang="en-US" b="0" dirty="0">
                <a:solidFill>
                  <a:srgbClr val="7CA668"/>
                </a:solidFill>
                <a:effectLst/>
                <a:latin typeface="Consolas" panose="020B0609020204030204" pitchFamily="49" charset="0"/>
              </a:rPr>
              <a:t>  // Pointing to the temporary string</a:t>
            </a:r>
            <a:endParaRPr lang="en-US" b="0" dirty="0">
              <a:solidFill>
                <a:srgbClr val="FFFFFF"/>
              </a:solidFill>
              <a:effectLst/>
              <a:latin typeface="Consolas" panose="020B0609020204030204" pitchFamily="49" charset="0"/>
            </a:endParaRPr>
          </a:p>
          <a:p>
            <a:r>
              <a:rPr lang="en-US" b="0" dirty="0">
                <a:solidFill>
                  <a:srgbClr val="FFFFFF"/>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FFFFFF"/>
                </a:solidFill>
                <a:effectLst/>
                <a:latin typeface="Consolas" panose="020B0609020204030204" pitchFamily="49" charset="0"/>
              </a:rPr>
              <a:t> view;</a:t>
            </a:r>
            <a:r>
              <a:rPr lang="en-US" b="0" dirty="0">
                <a:solidFill>
                  <a:srgbClr val="7CA668"/>
                </a:solidFill>
                <a:effectLst/>
                <a:latin typeface="Consolas" panose="020B0609020204030204" pitchFamily="49" charset="0"/>
              </a:rPr>
              <a:t>  // Returning the </a:t>
            </a:r>
            <a:r>
              <a:rPr lang="en-US" b="0" dirty="0" err="1">
                <a:solidFill>
                  <a:srgbClr val="7CA668"/>
                </a:solidFill>
                <a:effectLst/>
                <a:latin typeface="Consolas" panose="020B0609020204030204" pitchFamily="49" charset="0"/>
              </a:rPr>
              <a:t>string_view</a:t>
            </a:r>
            <a:r>
              <a:rPr lang="en-US" b="0" dirty="0">
                <a:solidFill>
                  <a:srgbClr val="7CA668"/>
                </a:solidFill>
                <a:effectLst/>
                <a:latin typeface="Consolas" panose="020B0609020204030204" pitchFamily="49" charset="0"/>
              </a:rPr>
              <a:t> referencing the </a:t>
            </a:r>
            <a:r>
              <a:rPr lang="en-US" b="0">
                <a:solidFill>
                  <a:srgbClr val="7CA668"/>
                </a:solidFill>
                <a:effectLst/>
                <a:latin typeface="Consolas" panose="020B0609020204030204" pitchFamily="49" charset="0"/>
              </a:rPr>
              <a:t>temporary string</a:t>
            </a:r>
            <a:endParaRPr lang="en-US" b="0" dirty="0">
              <a:solidFill>
                <a:srgbClr val="FFFFFF"/>
              </a:solidFill>
              <a:effectLst/>
              <a:latin typeface="Consolas" panose="020B0609020204030204" pitchFamily="49" charset="0"/>
            </a:endParaRPr>
          </a:p>
          <a:p>
            <a:r>
              <a:rPr lang="en-US" b="0" dirty="0">
                <a:solidFill>
                  <a:srgbClr val="FFFFFF"/>
                </a:solidFill>
                <a:effectLst/>
                <a:latin typeface="Consolas" panose="020B0609020204030204" pitchFamily="49" charset="0"/>
              </a:rPr>
              <a:t>}</a:t>
            </a:r>
          </a:p>
          <a:p>
            <a:br>
              <a:rPr lang="en-US" b="0" dirty="0">
                <a:solidFill>
                  <a:srgbClr val="FFFFFF"/>
                </a:solidFill>
                <a:effectLst/>
                <a:latin typeface="Consolas" panose="020B0609020204030204" pitchFamily="49" charset="0"/>
              </a:rPr>
            </a:br>
            <a:r>
              <a:rPr lang="en-US" b="0" dirty="0">
                <a:solidFill>
                  <a:srgbClr val="569CD6"/>
                </a:solidFill>
                <a:effectLst/>
                <a:latin typeface="Consolas" panose="020B0609020204030204" pitchFamily="49" charset="0"/>
              </a:rPr>
              <a:t>int</a:t>
            </a:r>
            <a:r>
              <a:rPr lang="en-US" b="0" dirty="0">
                <a:solidFill>
                  <a:srgbClr val="FFFFFF"/>
                </a:solidFill>
                <a:effectLst/>
                <a:latin typeface="Consolas" panose="020B0609020204030204" pitchFamily="49" charset="0"/>
              </a:rPr>
              <a:t> </a:t>
            </a:r>
            <a:r>
              <a:rPr lang="en-US" b="0" dirty="0">
                <a:solidFill>
                  <a:srgbClr val="DCDCAA"/>
                </a:solidFill>
                <a:effectLst/>
                <a:latin typeface="Consolas" panose="020B0609020204030204" pitchFamily="49" charset="0"/>
              </a:rPr>
              <a:t>main</a:t>
            </a:r>
            <a:r>
              <a:rPr lang="en-US" b="0" dirty="0">
                <a:solidFill>
                  <a:srgbClr val="FFFFFF"/>
                </a:solidFill>
                <a:effectLst/>
                <a:latin typeface="Consolas" panose="020B0609020204030204" pitchFamily="49" charset="0"/>
              </a:rPr>
              <a:t>() {</a:t>
            </a:r>
          </a:p>
          <a:p>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std</a:t>
            </a:r>
            <a:r>
              <a:rPr lang="en-US" b="0" dirty="0">
                <a:solidFill>
                  <a:srgbClr val="FFFFFF"/>
                </a:solidFill>
                <a:effectLst/>
                <a:latin typeface="Consolas" panose="020B0609020204030204" pitchFamily="49" charset="0"/>
              </a:rPr>
              <a:t>::</a:t>
            </a:r>
            <a:r>
              <a:rPr lang="en-US" b="0" dirty="0" err="1">
                <a:solidFill>
                  <a:srgbClr val="FFFFFF"/>
                </a:solidFill>
                <a:effectLst/>
                <a:latin typeface="Consolas" panose="020B0609020204030204" pitchFamily="49" charset="0"/>
              </a:rPr>
              <a:t>string_view</a:t>
            </a:r>
            <a:r>
              <a:rPr lang="en-US" b="0" dirty="0">
                <a:solidFill>
                  <a:srgbClr val="FFFFFF"/>
                </a:solidFill>
                <a:effectLst/>
                <a:latin typeface="Consolas" panose="020B0609020204030204" pitchFamily="49" charset="0"/>
              </a:rPr>
              <a:t> view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err="1">
                <a:solidFill>
                  <a:srgbClr val="DCDCAA"/>
                </a:solidFill>
                <a:effectLst/>
                <a:latin typeface="Consolas" panose="020B0609020204030204" pitchFamily="49" charset="0"/>
              </a:rPr>
              <a:t>createStringView</a:t>
            </a:r>
            <a:r>
              <a:rPr lang="en-US" b="0" dirty="0">
                <a:solidFill>
                  <a:srgbClr val="FFFFFF"/>
                </a:solidFill>
                <a:effectLst/>
                <a:latin typeface="Consolas" panose="020B0609020204030204" pitchFamily="49" charset="0"/>
              </a:rPr>
              <a:t>();</a:t>
            </a:r>
            <a:r>
              <a:rPr lang="en-US" b="0" dirty="0">
                <a:solidFill>
                  <a:srgbClr val="7CA668"/>
                </a:solidFill>
                <a:effectLst/>
                <a:latin typeface="Consolas" panose="020B0609020204030204" pitchFamily="49" charset="0"/>
              </a:rPr>
              <a:t>           // The temporary string has gone out of scope</a:t>
            </a:r>
            <a:endParaRPr lang="en-US" b="0" dirty="0">
              <a:solidFill>
                <a:srgbClr val="FFFFFF"/>
              </a:solidFill>
              <a:effectLst/>
              <a:latin typeface="Consolas" panose="020B0609020204030204" pitchFamily="49" charset="0"/>
            </a:endParaRPr>
          </a:p>
          <a:p>
            <a:br>
              <a:rPr lang="en-US" b="0" dirty="0">
                <a:solidFill>
                  <a:srgbClr val="FFFFFF"/>
                </a:solidFill>
                <a:effectLst/>
                <a:latin typeface="Consolas" panose="020B0609020204030204" pitchFamily="49" charset="0"/>
              </a:rPr>
            </a:br>
            <a:r>
              <a:rPr lang="en-US" b="0" dirty="0">
                <a:solidFill>
                  <a:srgbClr val="7CA668"/>
                </a:solidFill>
                <a:effectLst/>
                <a:latin typeface="Consolas" panose="020B0609020204030204" pitchFamily="49" charset="0"/>
              </a:rPr>
              <a:t>    // Attempting to access the view after the original string is destroyed (this will compile, but may or may not work correctly…)</a:t>
            </a:r>
            <a:endParaRPr lang="en-US" b="0" dirty="0">
              <a:solidFill>
                <a:srgbClr val="FFFFFF"/>
              </a:solidFill>
              <a:effectLst/>
              <a:latin typeface="Consolas" panose="020B0609020204030204" pitchFamily="49" charset="0"/>
            </a:endParaRPr>
          </a:p>
          <a:p>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std</a:t>
            </a:r>
            <a:r>
              <a:rPr lang="en-US" b="0" dirty="0">
                <a:solidFill>
                  <a:srgbClr val="FFFFFF"/>
                </a:solidFill>
                <a:effectLst/>
                <a:latin typeface="Consolas" panose="020B0609020204030204" pitchFamily="49" charset="0"/>
              </a:rPr>
              <a:t>::</a:t>
            </a:r>
            <a:r>
              <a:rPr lang="en-US" b="0" dirty="0" err="1">
                <a:solidFill>
                  <a:srgbClr val="FFFFFF"/>
                </a:solidFill>
                <a:effectLst/>
                <a:latin typeface="Consolas" panose="020B0609020204030204" pitchFamily="49" charset="0"/>
              </a:rPr>
              <a:t>cout</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&lt;&lt;</a:t>
            </a:r>
            <a:r>
              <a:rPr lang="en-US" b="0" dirty="0">
                <a:solidFill>
                  <a:srgbClr val="FFFFFF"/>
                </a:solidFill>
                <a:effectLst/>
                <a:latin typeface="Consolas" panose="020B0609020204030204" pitchFamily="49" charset="0"/>
              </a:rPr>
              <a:t> </a:t>
            </a:r>
            <a:r>
              <a:rPr lang="en-US" b="0" dirty="0">
                <a:solidFill>
                  <a:srgbClr val="CE9178"/>
                </a:solidFill>
                <a:effectLst/>
                <a:latin typeface="Consolas" panose="020B0609020204030204" pitchFamily="49" charset="0"/>
              </a:rPr>
              <a:t>"String view content: "</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&lt;&lt;</a:t>
            </a:r>
            <a:r>
              <a:rPr lang="en-US" b="0" dirty="0">
                <a:solidFill>
                  <a:srgbClr val="FFFFFF"/>
                </a:solidFill>
                <a:effectLst/>
                <a:latin typeface="Consolas" panose="020B0609020204030204" pitchFamily="49" charset="0"/>
              </a:rPr>
              <a:t> view </a:t>
            </a:r>
            <a:r>
              <a:rPr lang="en-US" b="0" dirty="0">
                <a:solidFill>
                  <a:srgbClr val="D4D4D4"/>
                </a:solidFill>
                <a:effectLst/>
                <a:latin typeface="Consolas" panose="020B0609020204030204" pitchFamily="49" charset="0"/>
              </a:rPr>
              <a:t>&lt;&lt;</a:t>
            </a:r>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std</a:t>
            </a:r>
            <a:r>
              <a:rPr lang="en-US" b="0" dirty="0">
                <a:solidFill>
                  <a:srgbClr val="FFFFFF"/>
                </a:solidFill>
                <a:effectLst/>
                <a:latin typeface="Consolas" panose="020B0609020204030204" pitchFamily="49" charset="0"/>
              </a:rPr>
              <a:t>::</a:t>
            </a:r>
            <a:r>
              <a:rPr lang="en-US" b="0" dirty="0" err="1">
                <a:solidFill>
                  <a:srgbClr val="FFFFFF"/>
                </a:solidFill>
                <a:effectLst/>
                <a:latin typeface="Consolas" panose="020B0609020204030204" pitchFamily="49" charset="0"/>
              </a:rPr>
              <a:t>endl</a:t>
            </a:r>
            <a:r>
              <a:rPr lang="en-US" b="0" dirty="0">
                <a:solidFill>
                  <a:srgbClr val="FFFFFF"/>
                </a:solidFill>
                <a:effectLst/>
                <a:latin typeface="Consolas" panose="020B0609020204030204" pitchFamily="49" charset="0"/>
              </a:rPr>
              <a:t>;</a:t>
            </a:r>
          </a:p>
          <a:p>
            <a:br>
              <a:rPr lang="en-US" b="0" dirty="0">
                <a:solidFill>
                  <a:srgbClr val="FFFFFF"/>
                </a:solidFill>
                <a:effectLst/>
                <a:latin typeface="Consolas" panose="020B0609020204030204" pitchFamily="49" charset="0"/>
              </a:rPr>
            </a:br>
            <a:r>
              <a:rPr lang="en-US" b="0" dirty="0">
                <a:solidFill>
                  <a:srgbClr val="FFFFFF"/>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FFFFFF"/>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a:t>
            </a:r>
          </a:p>
          <a:p>
            <a:endParaRPr lang="en-GB" b="1"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3893268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are quite flexible to use and can be initialised by:</a:t>
            </a:r>
          </a:p>
          <a:p>
            <a:endParaRPr lang="en-GB" dirty="0"/>
          </a:p>
          <a:p>
            <a:pPr marL="171450" indent="-171450">
              <a:buFont typeface="Arial" panose="020B0604020202020204" pitchFamily="34" charset="0"/>
              <a:buChar char="•"/>
            </a:pPr>
            <a:r>
              <a:rPr lang="en-GB" dirty="0"/>
              <a:t>C-string literal</a:t>
            </a:r>
          </a:p>
          <a:p>
            <a:pPr marL="171450" indent="-171450">
              <a:buFont typeface="Arial" panose="020B0604020202020204" pitchFamily="34" charset="0"/>
              <a:buChar char="•"/>
            </a:pPr>
            <a:r>
              <a:rPr lang="en-GB" dirty="0"/>
              <a:t>std::string</a:t>
            </a:r>
          </a:p>
          <a:p>
            <a:pPr marL="171450" indent="-171450">
              <a:buFont typeface="Arial" panose="020B0604020202020204" pitchFamily="34" charset="0"/>
              <a:buChar char="•"/>
            </a:pPr>
            <a:r>
              <a:rPr lang="en-GB" dirty="0"/>
              <a:t>Another </a:t>
            </a:r>
            <a:r>
              <a:rPr lang="en-GB" dirty="0" err="1"/>
              <a:t>string_view</a:t>
            </a:r>
            <a:endParaRPr lang="en-GB" dirty="0"/>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However, if used as a function parameter, a std::</a:t>
            </a:r>
            <a:r>
              <a:rPr lang="en-GB" dirty="0" err="1"/>
              <a:t>string_view</a:t>
            </a:r>
            <a:r>
              <a:rPr lang="en-GB" dirty="0"/>
              <a:t> will implicitly convert C-string and std::string argument.</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But (and this is worth noting): a std::</a:t>
            </a:r>
            <a:r>
              <a:rPr lang="en-GB" dirty="0" err="1"/>
              <a:t>string_view</a:t>
            </a:r>
            <a:r>
              <a:rPr lang="en-GB" dirty="0"/>
              <a:t> will not implicitly convert to std::string, if trying to pass a std::</a:t>
            </a:r>
            <a:r>
              <a:rPr lang="en-GB" dirty="0" err="1"/>
              <a:t>string_view</a:t>
            </a:r>
            <a:r>
              <a:rPr lang="en-GB" dirty="0"/>
              <a:t> argument to a std::string parameter.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Why?  To prevent the relatively expensive copy of its initializer – which defeats the intended </a:t>
            </a:r>
            <a:r>
              <a:rPr lang="en-GB" dirty="0" err="1"/>
              <a:t>efficiencywhat</a:t>
            </a:r>
            <a:r>
              <a:rPr lang="en-GB" dirty="0"/>
              <a:t> </a:t>
            </a:r>
            <a:r>
              <a:rPr lang="en-GB" dirty="0" err="1"/>
              <a:t>uis</a:t>
            </a:r>
            <a:r>
              <a:rPr lang="en-GB" dirty="0"/>
              <a:t>.   There are ways around it, if you really must…</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702886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3566124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As noted, this feature was introduced in C++20; previous “</a:t>
            </a:r>
            <a:r>
              <a:rPr lang="en-US" b="0" dirty="0" err="1">
                <a:solidFill>
                  <a:srgbClr val="7CA668"/>
                </a:solidFill>
                <a:effectLst/>
                <a:latin typeface="Consolas" panose="020B0609020204030204" pitchFamily="49" charset="0"/>
              </a:rPr>
              <a:t>fmt</a:t>
            </a:r>
            <a:r>
              <a:rPr lang="en-US" b="0" dirty="0">
                <a:solidFill>
                  <a:srgbClr val="7CA668"/>
                </a:solidFill>
                <a:effectLst/>
                <a:latin typeface="Consolas" panose="020B0609020204030204" pitchFamily="49" charset="0"/>
              </a:rPr>
              <a:t>”-style libraries do exist which offer similar functionality, but are not in the published C</a:t>
            </a:r>
            <a:r>
              <a:rPr lang="en-US" b="0">
                <a:solidFill>
                  <a:srgbClr val="7CA668"/>
                </a:solidFill>
                <a:effectLst/>
                <a:latin typeface="Consolas" panose="020B0609020204030204" pitchFamily="49" charset="0"/>
              </a:rPr>
              <a:t>++ standard.</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The way to go for modern string formatting (Hmm! looks like C-string formatting to me!)</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As of December 2023, not yet supported on Raspberry Pi (</a:t>
            </a:r>
            <a:r>
              <a:rPr lang="en-US" b="0" dirty="0" err="1">
                <a:solidFill>
                  <a:srgbClr val="7CA668"/>
                </a:solidFill>
                <a:effectLst/>
                <a:latin typeface="Consolas" panose="020B0609020204030204" pitchFamily="49" charset="0"/>
              </a:rPr>
              <a:t>gcc</a:t>
            </a:r>
            <a:r>
              <a:rPr lang="en-US" b="0" dirty="0">
                <a:solidFill>
                  <a:srgbClr val="7CA668"/>
                </a:solidFill>
                <a:effectLst/>
                <a:latin typeface="Consolas" panose="020B0609020204030204" pitchFamily="49" charset="0"/>
              </a:rPr>
              <a:t> 12)!</a:t>
            </a:r>
            <a:endParaRPr lang="en-US" b="0" dirty="0">
              <a:solidFill>
                <a:srgbClr val="FFFFFF"/>
              </a:solidFill>
              <a:effectLst/>
              <a:latin typeface="Consolas" panose="020B0609020204030204" pitchFamily="49" charset="0"/>
            </a:endParaRP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As noted, full string interpolation is the missing element here, as that’s available (and widely-used) in popular languages such as Python (with f-strings) and C#.</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Here’s a larger example showing the “</a:t>
            </a:r>
            <a:r>
              <a:rPr lang="en-US" b="0" dirty="0" err="1">
                <a:solidFill>
                  <a:srgbClr val="7CA668"/>
                </a:solidFill>
                <a:effectLst/>
                <a:latin typeface="Consolas" panose="020B0609020204030204" pitchFamily="49" charset="0"/>
              </a:rPr>
              <a:t>argIndex</a:t>
            </a:r>
            <a:r>
              <a:rPr lang="en-US" b="0" dirty="0">
                <a:solidFill>
                  <a:srgbClr val="7CA668"/>
                </a:solidFill>
                <a:effectLst/>
                <a:latin typeface="Consolas" panose="020B0609020204030204" pitchFamily="49" charset="0"/>
              </a:rPr>
              <a:t>” and “format” parts of the std::format’s placeholder being absent (- so it’s working </a:t>
            </a:r>
            <a:r>
              <a:rPr lang="en-US" b="0" i="1" dirty="0">
                <a:solidFill>
                  <a:srgbClr val="7CA668"/>
                </a:solidFill>
                <a:effectLst/>
                <a:latin typeface="Consolas" panose="020B0609020204030204" pitchFamily="49" charset="0"/>
              </a:rPr>
              <a:t>positionally</a:t>
            </a:r>
            <a:r>
              <a:rPr lang="en-US" b="0" dirty="0">
                <a:solidFill>
                  <a:srgbClr val="7CA668"/>
                </a:solidFill>
                <a:effectLst/>
                <a:latin typeface="Consolas" panose="020B0609020204030204" pitchFamily="49" charset="0"/>
              </a:rPr>
              <a:t>):</a:t>
            </a:r>
          </a:p>
          <a:p>
            <a:endParaRPr lang="en-US" b="0" dirty="0">
              <a:solidFill>
                <a:srgbClr val="7CA668"/>
              </a:solidFill>
              <a:effectLst/>
              <a:latin typeface="Consolas" panose="020B0609020204030204" pitchFamily="49" charset="0"/>
            </a:endParaRPr>
          </a:p>
          <a:p>
            <a:r>
              <a:rPr lang="en-GB" b="0" dirty="0">
                <a:solidFill>
                  <a:srgbClr val="C586C0"/>
                </a:solidFill>
                <a:effectLst/>
                <a:latin typeface="Consolas" panose="020B0609020204030204" pitchFamily="49" charset="0"/>
              </a:rPr>
              <a:t>#include</a:t>
            </a:r>
            <a:r>
              <a:rPr lang="en-GB" b="0" dirty="0">
                <a:solidFill>
                  <a:srgbClr val="569CD6"/>
                </a:solidFill>
                <a:effectLst/>
                <a:latin typeface="Consolas" panose="020B0609020204030204" pitchFamily="49" charset="0"/>
              </a:rPr>
              <a:t> </a:t>
            </a:r>
            <a:r>
              <a:rPr lang="en-GB" b="0" dirty="0">
                <a:solidFill>
                  <a:srgbClr val="CE9178"/>
                </a:solidFill>
                <a:effectLst/>
                <a:latin typeface="Consolas" panose="020B0609020204030204" pitchFamily="49" charset="0"/>
              </a:rPr>
              <a:t>&lt;iostream&gt;</a:t>
            </a:r>
            <a:endParaRPr lang="en-GB" b="0" dirty="0">
              <a:solidFill>
                <a:srgbClr val="FFFFFF"/>
              </a:solidFill>
              <a:effectLst/>
              <a:latin typeface="Consolas" panose="020B0609020204030204" pitchFamily="49" charset="0"/>
            </a:endParaRPr>
          </a:p>
          <a:p>
            <a:r>
              <a:rPr lang="en-GB" b="0" dirty="0">
                <a:solidFill>
                  <a:srgbClr val="C586C0"/>
                </a:solidFill>
                <a:effectLst/>
                <a:latin typeface="Consolas" panose="020B0609020204030204" pitchFamily="49" charset="0"/>
              </a:rPr>
              <a:t>#include</a:t>
            </a:r>
            <a:r>
              <a:rPr lang="en-GB" b="0" dirty="0">
                <a:solidFill>
                  <a:srgbClr val="569CD6"/>
                </a:solidFill>
                <a:effectLst/>
                <a:latin typeface="Consolas" panose="020B0609020204030204" pitchFamily="49" charset="0"/>
              </a:rPr>
              <a:t> </a:t>
            </a:r>
            <a:r>
              <a:rPr lang="en-GB" b="0" dirty="0">
                <a:solidFill>
                  <a:srgbClr val="CE9178"/>
                </a:solidFill>
                <a:effectLst/>
                <a:latin typeface="Consolas" panose="020B0609020204030204" pitchFamily="49" charset="0"/>
              </a:rPr>
              <a:t>&lt;format&gt;</a:t>
            </a:r>
            <a:endParaRPr lang="en-GB" b="0" dirty="0">
              <a:solidFill>
                <a:srgbClr val="FFFFFF"/>
              </a:solidFill>
              <a:effectLst/>
              <a:latin typeface="Consolas" panose="020B0609020204030204" pitchFamily="49" charset="0"/>
            </a:endParaRPr>
          </a:p>
          <a:p>
            <a:br>
              <a:rPr lang="en-GB" b="0" dirty="0">
                <a:solidFill>
                  <a:srgbClr val="FFFFFF"/>
                </a:solidFill>
                <a:effectLst/>
                <a:latin typeface="Consolas" panose="020B0609020204030204" pitchFamily="49" charset="0"/>
              </a:rPr>
            </a:br>
            <a:r>
              <a:rPr lang="en-GB" b="0" dirty="0">
                <a:solidFill>
                  <a:srgbClr val="569CD6"/>
                </a:solidFill>
                <a:effectLst/>
                <a:latin typeface="Consolas" panose="020B0609020204030204" pitchFamily="49" charset="0"/>
              </a:rPr>
              <a:t>int</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main</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::string service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"HTTP"</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int</a:t>
            </a:r>
            <a:r>
              <a:rPr lang="en-GB" b="0" dirty="0">
                <a:solidFill>
                  <a:srgbClr val="FFFFFF"/>
                </a:solidFill>
                <a:effectLst/>
                <a:latin typeface="Consolas" panose="020B0609020204030204" pitchFamily="49" charset="0"/>
              </a:rPr>
              <a:t> port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a:solidFill>
                  <a:srgbClr val="B5CEA8"/>
                </a:solidFill>
                <a:effectLst/>
                <a:latin typeface="Consolas" panose="020B0609020204030204" pitchFamily="49" charset="0"/>
              </a:rPr>
              <a:t>80</a:t>
            </a:r>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7CA668"/>
                </a:solidFill>
                <a:effectLst/>
                <a:latin typeface="Consolas" panose="020B0609020204030204" pitchFamily="49" charset="0"/>
              </a:rPr>
              <a:t>    // syntax without the optional </a:t>
            </a:r>
            <a:r>
              <a:rPr lang="en-GB" b="0" dirty="0" err="1">
                <a:solidFill>
                  <a:srgbClr val="7CA668"/>
                </a:solidFill>
                <a:effectLst/>
                <a:latin typeface="Consolas" panose="020B0609020204030204" pitchFamily="49" charset="0"/>
              </a:rPr>
              <a:t>argIndex</a:t>
            </a:r>
            <a:r>
              <a:rPr lang="en-GB" b="0" dirty="0">
                <a:solidFill>
                  <a:srgbClr val="7CA668"/>
                </a:solidFill>
                <a:effectLst/>
                <a:latin typeface="Consolas" panose="020B0609020204030204" pitchFamily="49" charset="0"/>
              </a:rPr>
              <a:t> and format</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auto </a:t>
            </a:r>
            <a:r>
              <a:rPr lang="en-GB" b="0" dirty="0">
                <a:solidFill>
                  <a:srgbClr val="FFFFFF"/>
                </a:solidFill>
                <a:effectLst/>
                <a:latin typeface="Consolas" panose="020B0609020204030204" pitchFamily="49" charset="0"/>
              </a:rPr>
              <a:t>interpolated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a:solidFill>
                  <a:srgbClr val="DCDCAA"/>
                </a:solidFill>
                <a:effectLst/>
                <a:latin typeface="Consolas" panose="020B0609020204030204" pitchFamily="49" charset="0"/>
              </a:rPr>
              <a:t>format</a:t>
            </a:r>
            <a:r>
              <a:rPr lang="en-GB" b="0" dirty="0">
                <a:solidFill>
                  <a:srgbClr val="FFFFFF"/>
                </a:solidFill>
                <a:effectLst/>
                <a:latin typeface="Consolas" panose="020B0609020204030204" pitchFamily="49" charset="0"/>
              </a:rPr>
              <a:t>(</a:t>
            </a:r>
            <a:r>
              <a:rPr lang="en-GB" b="0" dirty="0">
                <a:solidFill>
                  <a:srgbClr val="CE9178"/>
                </a:solidFill>
                <a:effectLst/>
                <a:latin typeface="Consolas" panose="020B0609020204030204" pitchFamily="49" charset="0"/>
              </a:rPr>
              <a:t>"Service {} on port {} is identified."</a:t>
            </a:r>
            <a:r>
              <a:rPr lang="en-GB" b="0" dirty="0">
                <a:solidFill>
                  <a:srgbClr val="FFFFFF"/>
                </a:solidFill>
                <a:effectLst/>
                <a:latin typeface="Consolas" panose="020B0609020204030204" pitchFamily="49" charset="0"/>
              </a:rPr>
              <a:t>, service, port);</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interpolated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endl</a:t>
            </a:r>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FFFFFF"/>
                </a:solidFill>
                <a:effectLst/>
                <a:latin typeface="Consolas" panose="020B0609020204030204" pitchFamily="49" charset="0"/>
              </a:rPr>
              <a:t>    </a:t>
            </a:r>
            <a:r>
              <a:rPr lang="en-GB" b="0" dirty="0">
                <a:solidFill>
                  <a:srgbClr val="C586C0"/>
                </a:solidFill>
                <a:effectLst/>
                <a:latin typeface="Consolas" panose="020B0609020204030204" pitchFamily="49" charset="0"/>
              </a:rPr>
              <a:t>return</a:t>
            </a:r>
            <a:r>
              <a:rPr lang="en-GB" b="0" dirty="0">
                <a:solidFill>
                  <a:srgbClr val="FFFFFF"/>
                </a:solidFill>
                <a:effectLst/>
                <a:latin typeface="Consolas" panose="020B0609020204030204" pitchFamily="49" charset="0"/>
              </a:rPr>
              <a:t> </a:t>
            </a:r>
            <a:r>
              <a:rPr lang="en-GB" b="0" dirty="0">
                <a:solidFill>
                  <a:srgbClr val="B5CEA8"/>
                </a:solidFill>
                <a:effectLst/>
                <a:latin typeface="Consolas" panose="020B0609020204030204" pitchFamily="49" charset="0"/>
              </a:rPr>
              <a:t>0</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And here’s the expected output:</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Service HTTP on port 80 is identified.</a:t>
            </a:r>
          </a:p>
          <a:p>
            <a:endParaRPr lang="en-US" b="0" dirty="0">
              <a:solidFill>
                <a:srgbClr val="7CA668"/>
              </a:solidFill>
              <a:effectLst/>
              <a:latin typeface="Consolas" panose="020B0609020204030204" pitchFamily="49" charset="0"/>
            </a:endParaRPr>
          </a:p>
          <a:p>
            <a:endParaRPr lang="en-US" b="0" dirty="0">
              <a:solidFill>
                <a:srgbClr val="7CA668"/>
              </a:solidFill>
              <a:effectLst/>
              <a:latin typeface="Consolas" panose="020B0609020204030204" pitchFamily="49" charset="0"/>
            </a:endParaRPr>
          </a:p>
          <a:p>
            <a:endParaRPr lang="en-US" b="0" dirty="0">
              <a:solidFill>
                <a:srgbClr val="7CA668"/>
              </a:solidFill>
              <a:effectLst/>
              <a:latin typeface="Consolas" panose="020B0609020204030204" pitchFamily="49" charset="0"/>
            </a:endParaRPr>
          </a:p>
          <a:p>
            <a:r>
              <a:rPr lang="en-US" b="1" dirty="0">
                <a:solidFill>
                  <a:srgbClr val="7CA668"/>
                </a:solidFill>
                <a:effectLst/>
                <a:latin typeface="Consolas" panose="020B0609020204030204" pitchFamily="49" charset="0"/>
              </a:rPr>
              <a:t>Technical note.  </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If used, the </a:t>
            </a:r>
            <a:r>
              <a:rPr lang="en-US" b="0" dirty="0" err="1">
                <a:solidFill>
                  <a:srgbClr val="7CA668"/>
                </a:solidFill>
                <a:effectLst/>
                <a:latin typeface="Consolas" panose="020B0609020204030204" pitchFamily="49" charset="0"/>
              </a:rPr>
              <a:t>argIndex</a:t>
            </a:r>
            <a:r>
              <a:rPr lang="en-US" b="0" dirty="0">
                <a:solidFill>
                  <a:srgbClr val="7CA668"/>
                </a:solidFill>
                <a:effectLst/>
                <a:latin typeface="Consolas" panose="020B0609020204030204" pitchFamily="49" charset="0"/>
              </a:rPr>
              <a:t> will override the arguments’ positional order.</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2255905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using strings from a coding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strings – from a reverse engineering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1860180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168130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2636838" y="619125"/>
            <a:ext cx="10404476" cy="5853113"/>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793725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141767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This slide introduces some features to be explored in the following slides.</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In this chapter we focus on strings.</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Class details will be covered later.</a:t>
            </a: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2582680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The &lt;</a:t>
            </a:r>
            <a:r>
              <a:rPr lang="en-US" b="0" dirty="0" err="1">
                <a:solidFill>
                  <a:srgbClr val="7CA668"/>
                </a:solidFill>
                <a:effectLst/>
                <a:latin typeface="Consolas" panose="020B0609020204030204" pitchFamily="49" charset="0"/>
              </a:rPr>
              <a:t>cstring</a:t>
            </a:r>
            <a:r>
              <a:rPr lang="en-US" b="0" dirty="0">
                <a:solidFill>
                  <a:srgbClr val="7CA668"/>
                </a:solidFill>
                <a:effectLst/>
                <a:latin typeface="Consolas" panose="020B0609020204030204" pitchFamily="49" charset="0"/>
              </a:rPr>
              <a:t>&gt; header file is part of the C++ standard library, analogous to C’s (hopefully familiar) &lt;</a:t>
            </a:r>
            <a:r>
              <a:rPr lang="en-US" b="0" dirty="0" err="1">
                <a:solidFill>
                  <a:srgbClr val="7CA668"/>
                </a:solidFill>
                <a:effectLst/>
                <a:latin typeface="Consolas" panose="020B0609020204030204" pitchFamily="49" charset="0"/>
              </a:rPr>
              <a:t>string.h</a:t>
            </a:r>
            <a:r>
              <a:rPr lang="en-US" b="0" dirty="0">
                <a:solidFill>
                  <a:srgbClr val="7CA668"/>
                </a:solidFill>
                <a:effectLst/>
                <a:latin typeface="Consolas" panose="020B0609020204030204" pitchFamily="49" charset="0"/>
              </a:rPr>
              <a:t>&gt;</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It contains support for string manipulation, memory manipulation, error numbers/messages and constants.</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c-strings are still commonly used for function arguments </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 No out-of-range protection</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 </a:t>
            </a:r>
            <a:r>
              <a:rPr lang="en-US" b="0" dirty="0" err="1">
                <a:solidFill>
                  <a:srgbClr val="7CA668"/>
                </a:solidFill>
                <a:effectLst/>
                <a:latin typeface="Consolas" panose="020B0609020204030204" pitchFamily="49" charset="0"/>
              </a:rPr>
              <a:t>string_view</a:t>
            </a:r>
            <a:r>
              <a:rPr lang="en-US" b="0" dirty="0">
                <a:solidFill>
                  <a:srgbClr val="7CA668"/>
                </a:solidFill>
                <a:effectLst/>
                <a:latin typeface="Consolas" panose="020B0609020204030204" pitchFamily="49" charset="0"/>
              </a:rPr>
              <a:t> is a modern and safer replacement.</a:t>
            </a:r>
            <a:endParaRPr lang="en-US" b="0" dirty="0">
              <a:solidFill>
                <a:srgbClr val="FFFFFF"/>
              </a:solidFill>
              <a:effectLst/>
              <a:latin typeface="Consolas" panose="020B0609020204030204" pitchFamily="49" charset="0"/>
            </a:endParaRPr>
          </a:p>
          <a:p>
            <a:endParaRPr lang="en-GB" dirty="0"/>
          </a:p>
          <a:p>
            <a:endParaRPr lang="en-GB" dirty="0"/>
          </a:p>
          <a:p>
            <a:r>
              <a:rPr lang="en-GB" b="1" dirty="0"/>
              <a:t>Further reading:</a:t>
            </a:r>
          </a:p>
          <a:p>
            <a:r>
              <a:rPr lang="en-GB" dirty="0"/>
              <a:t>https://cplusplus.com/reference/cstring/</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392169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Characteristics of ASCIIZ Strings:</a:t>
            </a:r>
          </a:p>
          <a:p>
            <a:endParaRPr lang="en-US" b="1" dirty="0"/>
          </a:p>
          <a:p>
            <a:r>
              <a:rPr lang="en-US" b="0" dirty="0"/>
              <a:t>Although the term “string” is used here, let’s be honest these are really character arrays.  But rather than accessing individual characters, certain functions can process them as strings if they are suitably terminated.</a:t>
            </a:r>
          </a:p>
          <a:p>
            <a:endParaRPr lang="en-US" b="1" dirty="0"/>
          </a:p>
          <a:p>
            <a:r>
              <a:rPr lang="en-US" b="0" dirty="0"/>
              <a:t>Some basic facts:</a:t>
            </a:r>
          </a:p>
          <a:p>
            <a:endParaRPr lang="en-US" b="1" dirty="0"/>
          </a:p>
          <a:p>
            <a:pPr>
              <a:buFont typeface="+mj-lt"/>
              <a:buNone/>
            </a:pPr>
            <a:r>
              <a:rPr lang="en-US" b="1" dirty="0"/>
              <a:t>Uses ASCII (American Standard Code for Information Interchange) Characters</a:t>
            </a:r>
            <a:r>
              <a:rPr lang="en-US" dirty="0"/>
              <a:t>:</a:t>
            </a:r>
          </a:p>
          <a:p>
            <a:pPr marL="171450" lvl="0" indent="-171450">
              <a:buFont typeface="Arial" panose="020B0604020202020204" pitchFamily="34" charset="0"/>
              <a:buChar char="•"/>
            </a:pPr>
            <a:r>
              <a:rPr lang="en-US" dirty="0"/>
              <a:t>A string contains characters encoded in the </a:t>
            </a:r>
            <a:r>
              <a:rPr lang="en-US" b="0" dirty="0"/>
              <a:t>ASCII character set</a:t>
            </a:r>
            <a:r>
              <a:rPr lang="en-US" dirty="0"/>
              <a:t>, where each character is represented by a single byte.</a:t>
            </a:r>
          </a:p>
          <a:p>
            <a:pPr marL="171450" lvl="0" indent="-171450">
              <a:buFont typeface="Arial" panose="020B0604020202020204" pitchFamily="34" charset="0"/>
              <a:buChar char="•"/>
            </a:pPr>
            <a:r>
              <a:rPr lang="en-US" dirty="0"/>
              <a:t>Each character has a unique corresponding value in the ASCII table (e.g., 'A' is 65, 'a' is 97 etc.)</a:t>
            </a:r>
          </a:p>
          <a:p>
            <a:pPr marL="285750" lvl="0" indent="-285750">
              <a:buFont typeface="Arial" panose="020B0604020202020204" pitchFamily="34" charset="0"/>
              <a:buChar char="•"/>
            </a:pPr>
            <a:endParaRPr lang="en-US" dirty="0"/>
          </a:p>
          <a:p>
            <a:pPr>
              <a:buFont typeface="+mj-lt"/>
              <a:buNone/>
            </a:pPr>
            <a:r>
              <a:rPr lang="en-US" b="1" dirty="0"/>
              <a:t>How they are stored  in Memory</a:t>
            </a:r>
            <a:r>
              <a:rPr lang="en-US" dirty="0"/>
              <a:t>:</a:t>
            </a:r>
          </a:p>
          <a:p>
            <a:pPr marL="171450" indent="-171450">
              <a:buFont typeface="Arial" panose="020B0604020202020204" pitchFamily="34" charset="0"/>
              <a:buChar char="•"/>
            </a:pPr>
            <a:r>
              <a:rPr lang="en-US" dirty="0"/>
              <a:t>As with any other array, the string is stored in </a:t>
            </a:r>
            <a:r>
              <a:rPr lang="en-US" b="1" dirty="0"/>
              <a:t>contiguous memory</a:t>
            </a:r>
            <a:r>
              <a:rPr lang="en-US" dirty="0"/>
              <a:t>, and the length of the string is not explicitly stored (see Null-Terminated below)</a:t>
            </a:r>
          </a:p>
          <a:p>
            <a:pPr marL="171450" indent="-171450">
              <a:buFont typeface="Arial" panose="020B0604020202020204" pitchFamily="34" charset="0"/>
              <a:buChar char="•"/>
            </a:pPr>
            <a:r>
              <a:rPr lang="en-US" dirty="0"/>
              <a:t>Contemporaneous storage solutions for solutions for strings used the leading byte for this, often leading to maximum string lengths of 255 characters (max unsigned 8 bit integer, of course)</a:t>
            </a:r>
          </a:p>
          <a:p>
            <a:pPr>
              <a:buFont typeface="+mj-lt"/>
              <a:buNone/>
            </a:pPr>
            <a:endParaRPr lang="en-US" b="1" dirty="0"/>
          </a:p>
          <a:p>
            <a:pPr>
              <a:buFont typeface="+mj-lt"/>
              <a:buNone/>
            </a:pPr>
            <a:r>
              <a:rPr lang="en-US" b="1" dirty="0"/>
              <a:t>They are Null-Terminated</a:t>
            </a:r>
            <a:r>
              <a:rPr lang="en-US" dirty="0"/>
              <a:t>:</a:t>
            </a:r>
          </a:p>
          <a:p>
            <a:pPr marL="171450" indent="-171450">
              <a:buFont typeface="Arial" panose="020B0604020202020204" pitchFamily="34" charset="0"/>
              <a:buChar char="•"/>
            </a:pPr>
            <a:r>
              <a:rPr lang="en-US" dirty="0"/>
              <a:t>The end of the string is physically marked by the special escape character </a:t>
            </a:r>
            <a:r>
              <a:rPr lang="en-US" b="1" dirty="0"/>
              <a:t>'\0'</a:t>
            </a:r>
            <a:r>
              <a:rPr lang="en-US" dirty="0"/>
              <a:t> (the null character); this has an ASCII value of 0 (Zero).</a:t>
            </a:r>
          </a:p>
          <a:p>
            <a:pPr marL="171450" indent="-171450">
              <a:buFont typeface="Arial" panose="020B0604020202020204" pitchFamily="34" charset="0"/>
              <a:buChar char="•"/>
            </a:pPr>
            <a:r>
              <a:rPr lang="en-US" dirty="0"/>
              <a:t>This null character marks the </a:t>
            </a:r>
            <a:r>
              <a:rPr lang="en-US" b="0" dirty="0"/>
              <a:t>end of the string</a:t>
            </a:r>
            <a:r>
              <a:rPr lang="en-US" dirty="0"/>
              <a:t>, permitting string-processing functions, e.g. </a:t>
            </a:r>
            <a:r>
              <a:rPr lang="en-US" dirty="0" err="1"/>
              <a:t>strlen</a:t>
            </a:r>
            <a:r>
              <a:rPr lang="en-US" dirty="0"/>
              <a:t>() to know when the string ends.</a:t>
            </a:r>
          </a:p>
          <a:p>
            <a:pPr>
              <a:buFont typeface="+mj-lt"/>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847226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you can see the C-strings being referenced directly or via their function call.</a:t>
            </a:r>
          </a:p>
          <a:p>
            <a:endParaRPr lang="en-GB" dirty="0"/>
          </a:p>
          <a:p>
            <a:r>
              <a:rPr lang="en-GB" dirty="0"/>
              <a:t>Note the simple ASCII-style byte-based encoding and the NULL terminators on each literal.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2514439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The &lt;string&gt; header provides the declaration for the C++ Standard Library “string” class, i.e. std::string and its related functions.   It’s actually part of the STL (Standard Template Library) and was introduced as an improvement over classic C-strings.</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"usually on the stack"</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All </a:t>
            </a:r>
            <a:r>
              <a:rPr lang="en-US" b="1" dirty="0">
                <a:solidFill>
                  <a:srgbClr val="7CA668"/>
                </a:solidFill>
                <a:effectLst/>
                <a:latin typeface="Consolas" panose="020B0609020204030204" pitchFamily="49" charset="0"/>
              </a:rPr>
              <a:t>non-static</a:t>
            </a:r>
            <a:r>
              <a:rPr lang="en-US" b="0" dirty="0">
                <a:solidFill>
                  <a:srgbClr val="7CA668"/>
                </a:solidFill>
                <a:effectLst/>
                <a:latin typeface="Consolas" panose="020B0609020204030204" pitchFamily="49" charset="0"/>
              </a:rPr>
              <a:t> objects declared in function-scope live on the stack</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An object (such as a string) may have a heap-allocated body</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A heap-allocated body, may itself contain objects (e.g. a vector of strings)</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Those heap objects do not have any component on the stack. Thus, we may have c-strings and arrays etc. that are normally considered stack-based objects, which live entirely on the heap</a:t>
            </a:r>
            <a:endParaRPr lang="en-US" b="0" dirty="0">
              <a:solidFill>
                <a:srgbClr val="FFFFFF"/>
              </a:solidFill>
              <a:effectLst/>
              <a:latin typeface="Consolas" panose="020B0609020204030204" pitchFamily="49" charset="0"/>
            </a:endParaRPr>
          </a:p>
          <a:p>
            <a:endParaRPr lang="en-GB" dirty="0"/>
          </a:p>
          <a:p>
            <a:endParaRPr lang="en-GB" dirty="0"/>
          </a:p>
          <a:p>
            <a:r>
              <a:rPr lang="en-GB" b="1" dirty="0"/>
              <a:t>Further reading</a:t>
            </a:r>
          </a:p>
          <a:p>
            <a:endParaRPr lang="en-GB" b="1" dirty="0"/>
          </a:p>
          <a:p>
            <a:r>
              <a:rPr lang="en-GB" b="0" dirty="0"/>
              <a:t>https://cplusplus.com/reference/string/</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314799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"many member functions"</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std::string is a templated type (actually a typedef for a templated type)</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templated types are automatically </a:t>
            </a:r>
            <a:r>
              <a:rPr lang="en-US" b="0" dirty="0" err="1">
                <a:solidFill>
                  <a:srgbClr val="7CA668"/>
                </a:solidFill>
                <a:effectLst/>
                <a:latin typeface="Consolas" panose="020B0609020204030204" pitchFamily="49" charset="0"/>
              </a:rPr>
              <a:t>inlined</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therefore only those functions that are used by the client are included in the executable.</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“multiple temporaries"</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Not usually a performance problem</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std::accumulate often used for efficient vector&lt;string&gt; concatenation</a:t>
            </a:r>
          </a:p>
          <a:p>
            <a:pPr marL="0" indent="0">
              <a:buFont typeface="Arial" panose="020B0604020202020204" pitchFamily="34" charset="0"/>
              <a:buNone/>
            </a:pPr>
            <a:endParaRPr lang="en-US" b="0" dirty="0">
              <a:solidFill>
                <a:srgbClr val="7CA668"/>
              </a:solidFill>
              <a:effectLst/>
              <a:latin typeface="Consolas" panose="020B0609020204030204" pitchFamily="49" charset="0"/>
            </a:endParaRPr>
          </a:p>
          <a:p>
            <a:pPr marL="0" indent="0">
              <a:buFont typeface="Arial" panose="020B0604020202020204" pitchFamily="34" charset="0"/>
              <a:buNone/>
            </a:pPr>
            <a:r>
              <a:rPr lang="en-US" b="0" dirty="0">
                <a:solidFill>
                  <a:srgbClr val="7CA668"/>
                </a:solidFill>
                <a:effectLst/>
                <a:latin typeface="Consolas" panose="020B0609020204030204" pitchFamily="49" charset="0"/>
              </a:rPr>
              <a:t>Some sources may recommend use of std::</a:t>
            </a:r>
            <a:r>
              <a:rPr lang="en-US" b="0" dirty="0" err="1">
                <a:solidFill>
                  <a:srgbClr val="7CA668"/>
                </a:solidFill>
                <a:effectLst/>
                <a:latin typeface="Consolas" panose="020B0609020204030204" pitchFamily="49" charset="0"/>
              </a:rPr>
              <a:t>ostringstream</a:t>
            </a:r>
            <a:r>
              <a:rPr lang="en-US" b="0" dirty="0">
                <a:solidFill>
                  <a:srgbClr val="7CA668"/>
                </a:solidFill>
                <a:effectLst/>
                <a:latin typeface="Consolas" panose="020B0609020204030204" pitchFamily="49" charset="0"/>
              </a:rPr>
              <a:t>, e.g.</a:t>
            </a:r>
          </a:p>
          <a:p>
            <a:pPr marL="171450" indent="-171450">
              <a:buFont typeface="Arial" panose="020B0604020202020204" pitchFamily="34" charset="0"/>
              <a:buChar char="•"/>
            </a:pPr>
            <a:endParaRPr lang="en-US" b="0" dirty="0">
              <a:solidFill>
                <a:srgbClr val="7CA668"/>
              </a:solidFill>
              <a:effectLst/>
              <a:latin typeface="Consolas" panose="020B0609020204030204" pitchFamily="49" charset="0"/>
            </a:endParaRPr>
          </a:p>
          <a:p>
            <a:pPr marL="0" indent="0">
              <a:buFont typeface="Arial" panose="020B0604020202020204" pitchFamily="34" charset="0"/>
              <a:buNone/>
            </a:pPr>
            <a:r>
              <a:rPr lang="en-US" b="0" dirty="0">
                <a:solidFill>
                  <a:srgbClr val="FFFFFF"/>
                </a:solidFill>
                <a:effectLst/>
                <a:latin typeface="Consolas" panose="020B0609020204030204" pitchFamily="49" charset="0"/>
              </a:rPr>
              <a:t>std::</a:t>
            </a:r>
            <a:r>
              <a:rPr lang="en-US" b="0" dirty="0" err="1">
                <a:solidFill>
                  <a:srgbClr val="FFFFFF"/>
                </a:solidFill>
                <a:effectLst/>
                <a:latin typeface="Consolas" panose="020B0609020204030204" pitchFamily="49" charset="0"/>
              </a:rPr>
              <a:t>ostringstream</a:t>
            </a:r>
            <a:r>
              <a:rPr lang="en-US" b="0" dirty="0">
                <a:solidFill>
                  <a:srgbClr val="FFFFFF"/>
                </a:solidFill>
                <a:effectLst/>
                <a:latin typeface="Consolas" panose="020B0609020204030204" pitchFamily="49" charset="0"/>
              </a:rPr>
              <a:t> </a:t>
            </a:r>
            <a:r>
              <a:rPr lang="en-US" b="0" dirty="0" err="1">
                <a:solidFill>
                  <a:srgbClr val="FFFFFF"/>
                </a:solidFill>
                <a:effectLst/>
                <a:latin typeface="Consolas" panose="020B0609020204030204" pitchFamily="49" charset="0"/>
              </a:rPr>
              <a:t>oss</a:t>
            </a:r>
            <a:r>
              <a:rPr lang="en-US" b="0" dirty="0">
                <a:solidFill>
                  <a:srgbClr val="FFFFFF"/>
                </a:solidFill>
                <a:effectLst/>
                <a:latin typeface="Consolas" panose="020B0609020204030204" pitchFamily="49" charset="0"/>
              </a:rPr>
              <a:t>;</a:t>
            </a:r>
          </a:p>
          <a:p>
            <a:pPr marL="0" indent="0">
              <a:buFont typeface="Arial" panose="020B0604020202020204" pitchFamily="34" charset="0"/>
              <a:buNone/>
            </a:pPr>
            <a:r>
              <a:rPr lang="en-US" b="0" dirty="0" err="1">
                <a:solidFill>
                  <a:srgbClr val="FFFFFF"/>
                </a:solidFill>
                <a:effectLst/>
                <a:latin typeface="Consolas" panose="020B0609020204030204" pitchFamily="49" charset="0"/>
              </a:rPr>
              <a:t>oss</a:t>
            </a:r>
            <a:r>
              <a:rPr lang="en-US" b="0" dirty="0">
                <a:solidFill>
                  <a:srgbClr val="FFFFFF"/>
                </a:solidFill>
                <a:effectLst/>
                <a:latin typeface="Consolas" panose="020B0609020204030204" pitchFamily="49" charset="0"/>
              </a:rPr>
              <a:t> &lt;&lt; </a:t>
            </a:r>
            <a:r>
              <a:rPr lang="en-US" b="0" dirty="0" err="1">
                <a:solidFill>
                  <a:srgbClr val="FFFFFF"/>
                </a:solidFill>
                <a:effectLst/>
                <a:latin typeface="Consolas" panose="020B0609020204030204" pitchFamily="49" charset="0"/>
              </a:rPr>
              <a:t>strA</a:t>
            </a:r>
            <a:r>
              <a:rPr lang="en-US" b="0" dirty="0">
                <a:solidFill>
                  <a:srgbClr val="FFFFFF"/>
                </a:solidFill>
                <a:effectLst/>
                <a:latin typeface="Consolas" panose="020B0609020204030204" pitchFamily="49" charset="0"/>
              </a:rPr>
              <a:t> &lt;&lt; </a:t>
            </a:r>
            <a:r>
              <a:rPr lang="en-US" b="0" dirty="0" err="1">
                <a:solidFill>
                  <a:srgbClr val="FFFFFF"/>
                </a:solidFill>
                <a:effectLst/>
                <a:latin typeface="Consolas" panose="020B0609020204030204" pitchFamily="49" charset="0"/>
              </a:rPr>
              <a:t>strB</a:t>
            </a:r>
            <a:r>
              <a:rPr lang="en-US" b="0" dirty="0">
                <a:solidFill>
                  <a:srgbClr val="FFFFFF"/>
                </a:solidFill>
                <a:effectLst/>
                <a:latin typeface="Consolas" panose="020B0609020204030204" pitchFamily="49" charset="0"/>
              </a:rPr>
              <a:t> &lt;&lt; </a:t>
            </a:r>
            <a:r>
              <a:rPr lang="en-US" b="0" dirty="0" err="1">
                <a:solidFill>
                  <a:srgbClr val="FFFFFF"/>
                </a:solidFill>
                <a:effectLst/>
                <a:latin typeface="Consolas" panose="020B0609020204030204" pitchFamily="49" charset="0"/>
              </a:rPr>
              <a:t>strC</a:t>
            </a:r>
            <a:r>
              <a:rPr lang="en-US" b="0" dirty="0">
                <a:solidFill>
                  <a:srgbClr val="FFFFFF"/>
                </a:solidFill>
                <a:effectLst/>
                <a:latin typeface="Consolas" panose="020B0609020204030204" pitchFamily="49" charset="0"/>
              </a:rPr>
              <a:t>;</a:t>
            </a:r>
          </a:p>
          <a:p>
            <a:pPr marL="0" indent="0">
              <a:buFont typeface="Arial" panose="020B0604020202020204" pitchFamily="34" charset="0"/>
              <a:buNone/>
            </a:pPr>
            <a:r>
              <a:rPr lang="en-US" b="0" dirty="0">
                <a:solidFill>
                  <a:srgbClr val="FFFFFF"/>
                </a:solidFill>
                <a:effectLst/>
                <a:latin typeface="Consolas" panose="020B0609020204030204" pitchFamily="49" charset="0"/>
              </a:rPr>
              <a:t>std::string </a:t>
            </a:r>
            <a:r>
              <a:rPr lang="en-US" b="0" dirty="0" err="1">
                <a:solidFill>
                  <a:srgbClr val="FFFFFF"/>
                </a:solidFill>
                <a:effectLst/>
                <a:latin typeface="Consolas" panose="020B0609020204030204" pitchFamily="49" charset="0"/>
              </a:rPr>
              <a:t>bigStr</a:t>
            </a:r>
            <a:r>
              <a:rPr lang="en-US" b="0" dirty="0">
                <a:solidFill>
                  <a:srgbClr val="FFFFFF"/>
                </a:solidFill>
                <a:effectLst/>
                <a:latin typeface="Consolas" panose="020B0609020204030204" pitchFamily="49" charset="0"/>
              </a:rPr>
              <a:t> = </a:t>
            </a:r>
            <a:r>
              <a:rPr lang="en-US" b="0" dirty="0" err="1">
                <a:solidFill>
                  <a:srgbClr val="FFFFFF"/>
                </a:solidFill>
                <a:effectLst/>
                <a:latin typeface="Consolas" panose="020B0609020204030204" pitchFamily="49" charset="0"/>
              </a:rPr>
              <a:t>oss.str</a:t>
            </a:r>
            <a:r>
              <a:rPr lang="en-US" b="0" dirty="0">
                <a:solidFill>
                  <a:srgbClr val="FFFFFF"/>
                </a:solidFill>
                <a:effectLst/>
                <a:latin typeface="Consolas" panose="020B0609020204030204" pitchFamily="49" charset="0"/>
              </a:rPr>
              <a:t>();</a:t>
            </a:r>
          </a:p>
          <a:p>
            <a:pPr marL="0" indent="0">
              <a:buFont typeface="Arial" panose="020B0604020202020204" pitchFamily="34" charset="0"/>
              <a:buNone/>
            </a:pPr>
            <a:endParaRPr lang="en-US" b="0" dirty="0">
              <a:solidFill>
                <a:srgbClr val="7CA668"/>
              </a:solidFill>
              <a:effectLst/>
              <a:latin typeface="Consolas" panose="020B0609020204030204" pitchFamily="49" charset="0"/>
            </a:endParaRPr>
          </a:p>
          <a:p>
            <a:pPr marL="0" indent="0">
              <a:buFont typeface="Arial" panose="020B0604020202020204" pitchFamily="34" charset="0"/>
              <a:buNone/>
            </a:pPr>
            <a:r>
              <a:rPr lang="en-US" b="0" dirty="0">
                <a:solidFill>
                  <a:srgbClr val="7CA668"/>
                </a:solidFill>
                <a:effectLst/>
                <a:latin typeface="Consolas" panose="020B0609020204030204" pitchFamily="49" charset="0"/>
              </a:rPr>
              <a:t>Which streams the data into the buffer avoiding the creation of multiple string objects created during + operations.</a:t>
            </a:r>
          </a:p>
          <a:p>
            <a:pPr marL="0" indent="0">
              <a:buFont typeface="Arial" panose="020B0604020202020204" pitchFamily="34" charset="0"/>
              <a:buNone/>
            </a:pPr>
            <a:endParaRPr lang="en-US" b="0" dirty="0">
              <a:solidFill>
                <a:srgbClr val="7CA668"/>
              </a:solidFill>
              <a:effectLst/>
              <a:latin typeface="Consolas" panose="020B0609020204030204" pitchFamily="49" charset="0"/>
            </a:endParaRPr>
          </a:p>
          <a:p>
            <a:pPr marL="0" indent="0">
              <a:buFont typeface="Arial" panose="020B0604020202020204" pitchFamily="34" charset="0"/>
              <a:buNone/>
            </a:pP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4053097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highlight>
                  <a:srgbClr val="FFFFFF"/>
                </a:highlight>
                <a:latin typeface="Arial" panose="020B0604020202020204" pitchFamily="34" charset="0"/>
              </a:rPr>
              <a:t>L is an unspecified wide character encoding (not necessarily ASCII or Unicode).</a:t>
            </a:r>
          </a:p>
          <a:p>
            <a:pPr algn="l"/>
            <a:r>
              <a:rPr lang="en-GB" sz="1800" b="0" i="0" dirty="0">
                <a:solidFill>
                  <a:srgbClr val="000000"/>
                </a:solidFill>
                <a:effectLst/>
                <a:highlight>
                  <a:srgbClr val="FFFFFF"/>
                </a:highlight>
                <a:latin typeface="Cambria" panose="02040503050406030204" pitchFamily="18" charset="0"/>
              </a:rPr>
              <a:t>std::u8string and u8"Hello" built on char8_t and indicates utf8 encoding. </a:t>
            </a:r>
            <a:endParaRPr lang="en-GB" b="0" i="0" dirty="0">
              <a:solidFill>
                <a:srgbClr val="000000"/>
              </a:solidFill>
              <a:effectLst/>
              <a:highlight>
                <a:srgbClr val="FFFFFF"/>
              </a:highlight>
              <a:latin typeface="Arial" panose="020B0604020202020204" pitchFamily="34" charset="0"/>
            </a:endParaRPr>
          </a:p>
          <a:p>
            <a:pPr algn="l"/>
            <a:endParaRPr lang="en-GB" sz="1800" b="0" i="0" dirty="0">
              <a:solidFill>
                <a:srgbClr val="000000"/>
              </a:solidFill>
              <a:effectLst/>
              <a:highlight>
                <a:srgbClr val="FFFFFF"/>
              </a:highlight>
              <a:latin typeface="Cambria" panose="02040503050406030204" pitchFamily="18" charset="0"/>
            </a:endParaRPr>
          </a:p>
          <a:p>
            <a:pPr algn="l"/>
            <a:r>
              <a:rPr lang="en-GB" sz="1800" b="0" i="0" dirty="0">
                <a:solidFill>
                  <a:srgbClr val="000000"/>
                </a:solidFill>
                <a:effectLst/>
                <a:highlight>
                  <a:srgbClr val="FFFFFF"/>
                </a:highlight>
                <a:latin typeface="Cambria" panose="02040503050406030204" pitchFamily="18" charset="0"/>
              </a:rPr>
              <a:t>Likewise, </a:t>
            </a:r>
            <a:r>
              <a:rPr lang="en-GB" b="0" i="0" dirty="0">
                <a:solidFill>
                  <a:srgbClr val="000000"/>
                </a:solidFill>
                <a:effectLst/>
                <a:highlight>
                  <a:srgbClr val="FFFFFF"/>
                </a:highlight>
                <a:latin typeface="Cambria" panose="02040503050406030204" pitchFamily="18" charset="0"/>
              </a:rPr>
              <a:t>std::</a:t>
            </a:r>
            <a:r>
              <a:rPr lang="en-GB" sz="1800" b="0" i="0" dirty="0">
                <a:solidFill>
                  <a:srgbClr val="000000"/>
                </a:solidFill>
                <a:effectLst/>
                <a:highlight>
                  <a:srgbClr val="FFFFFF"/>
                </a:highlight>
                <a:latin typeface="Cambria" panose="02040503050406030204" pitchFamily="18" charset="0"/>
              </a:rPr>
              <a:t>u16string and </a:t>
            </a:r>
            <a:r>
              <a:rPr lang="en-GB" sz="1800" b="0" i="0" dirty="0" err="1">
                <a:solidFill>
                  <a:srgbClr val="000000"/>
                </a:solidFill>
                <a:effectLst/>
                <a:highlight>
                  <a:srgbClr val="FFFFFF"/>
                </a:highlight>
                <a:latin typeface="Cambria" panose="02040503050406030204" pitchFamily="18" charset="0"/>
              </a:rPr>
              <a:t>u"Hello</a:t>
            </a:r>
            <a:r>
              <a:rPr lang="en-GB" sz="1800" b="0" i="0" dirty="0">
                <a:solidFill>
                  <a:srgbClr val="000000"/>
                </a:solidFill>
                <a:effectLst/>
                <a:highlight>
                  <a:srgbClr val="FFFFFF"/>
                </a:highlight>
                <a:latin typeface="Cambria" panose="02040503050406030204" pitchFamily="18" charset="0"/>
              </a:rPr>
              <a:t>" built on char16_t and indicates utf16 encoding.   </a:t>
            </a:r>
            <a:endParaRPr lang="en-GB" b="0" i="0" dirty="0">
              <a:solidFill>
                <a:srgbClr val="000000"/>
              </a:solidFill>
              <a:effectLst/>
              <a:highlight>
                <a:srgbClr val="FFFFFF"/>
              </a:highlight>
              <a:latin typeface="Arial" panose="020B0604020202020204" pitchFamily="34" charset="0"/>
            </a:endParaRPr>
          </a:p>
          <a:p>
            <a:pPr algn="l"/>
            <a:r>
              <a:rPr lang="en-GB" sz="1800" b="0" i="0" dirty="0">
                <a:solidFill>
                  <a:srgbClr val="000000"/>
                </a:solidFill>
                <a:effectLst/>
                <a:highlight>
                  <a:srgbClr val="FFFFFF"/>
                </a:highlight>
                <a:latin typeface="Cambria" panose="02040503050406030204" pitchFamily="18" charset="0"/>
              </a:rPr>
              <a:t>and </a:t>
            </a:r>
            <a:r>
              <a:rPr lang="en-GB" b="0" i="0" dirty="0">
                <a:solidFill>
                  <a:srgbClr val="000000"/>
                </a:solidFill>
                <a:effectLst/>
                <a:highlight>
                  <a:srgbClr val="FFFFFF"/>
                </a:highlight>
                <a:latin typeface="Cambria" panose="02040503050406030204" pitchFamily="18" charset="0"/>
              </a:rPr>
              <a:t>std::</a:t>
            </a:r>
            <a:r>
              <a:rPr lang="en-GB" sz="1800" b="0" i="0" dirty="0">
                <a:solidFill>
                  <a:srgbClr val="000000"/>
                </a:solidFill>
                <a:effectLst/>
                <a:highlight>
                  <a:srgbClr val="FFFFFF"/>
                </a:highlight>
                <a:latin typeface="Cambria" panose="02040503050406030204" pitchFamily="18" charset="0"/>
              </a:rPr>
              <a:t>u32string and </a:t>
            </a:r>
            <a:r>
              <a:rPr lang="en-GB" sz="1800" b="0" i="0" dirty="0" err="1">
                <a:solidFill>
                  <a:srgbClr val="000000"/>
                </a:solidFill>
                <a:effectLst/>
                <a:highlight>
                  <a:srgbClr val="FFFFFF"/>
                </a:highlight>
                <a:latin typeface="Cambria" panose="02040503050406030204" pitchFamily="18" charset="0"/>
              </a:rPr>
              <a:t>U"Hello</a:t>
            </a:r>
            <a:r>
              <a:rPr lang="en-GB" sz="1800" b="0" i="0" dirty="0">
                <a:solidFill>
                  <a:srgbClr val="000000"/>
                </a:solidFill>
                <a:effectLst/>
                <a:highlight>
                  <a:srgbClr val="FFFFFF"/>
                </a:highlight>
                <a:latin typeface="Cambria" panose="02040503050406030204" pitchFamily="18" charset="0"/>
              </a:rPr>
              <a:t>" built on char32_t and indicates utf32 encoding.</a:t>
            </a:r>
            <a:endParaRPr lang="en-GB" b="0" i="0" dirty="0">
              <a:solidFill>
                <a:srgbClr val="000000"/>
              </a:solidFill>
              <a:effectLst/>
              <a:highlight>
                <a:srgbClr val="FFFFFF"/>
              </a:highlight>
              <a:latin typeface="Arial" panose="020B0604020202020204" pitchFamily="34" charset="0"/>
            </a:endParaRPr>
          </a:p>
          <a:p>
            <a:endParaRPr lang="en-GB" dirty="0"/>
          </a:p>
          <a:p>
            <a:r>
              <a:rPr lang="en-GB" dirty="0" err="1"/>
              <a:t>wstring</a:t>
            </a:r>
            <a:r>
              <a:rPr lang="en-GB" dirty="0"/>
              <a:t> is a wide character string for Windows (UTF-16) and Linux/Unix (UTF-32); very similar otherwise to std::string, but essentially provides support for text requiring more than 8 bits per characters for non-English alphabets, emojis etc.</a:t>
            </a:r>
          </a:p>
          <a:p>
            <a:endParaRPr lang="en-GB" dirty="0"/>
          </a:p>
          <a:p>
            <a:r>
              <a:rPr lang="en-GB" dirty="0"/>
              <a:t>Note the different “u” and “U” as string prefixes in each case, somewhat analogous to Python 3’s support.</a:t>
            </a:r>
          </a:p>
          <a:p>
            <a:endParaRPr lang="en-GB" dirty="0"/>
          </a:p>
          <a:p>
            <a:endParaRPr lang="en-GB" b="1" dirty="0"/>
          </a:p>
          <a:p>
            <a:r>
              <a:rPr lang="en-GB" b="1" dirty="0"/>
              <a:t>Further reading</a:t>
            </a:r>
          </a:p>
          <a:p>
            <a:endParaRPr lang="en-GB" b="1" dirty="0"/>
          </a:p>
          <a:p>
            <a:r>
              <a:rPr lang="en-GB" b="0" dirty="0"/>
              <a:t>https://cplusplus.com/reference/string/</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1018734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164196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777855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 id="2147483720" r:id="rId33"/>
    <p:sldLayoutId id="2147483721" r:id="rId34"/>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8"/>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8"/>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8"/>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8"/>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8"/>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34.sv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3425215"/>
            <a:ext cx="6596062" cy="2431485"/>
          </a:xfrm>
        </p:spPr>
        <p:txBody>
          <a:bodyPr anchor="t"/>
          <a:lstStyle/>
          <a:p>
            <a:r>
              <a:rPr lang="en-GB" sz="4800" dirty="0"/>
              <a:t>Advanced C++ Internals: Chapter 6</a:t>
            </a:r>
            <a:br>
              <a:rPr lang="en-GB" sz="4800" dirty="0"/>
            </a:br>
            <a:r>
              <a:rPr lang="en-GB" sz="4800" i="1" dirty="0"/>
              <a:t>C++ Strings</a:t>
            </a:r>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ZACOCPPINT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B9A3AA-7C0A-D493-2D96-8A77AD3C20FB}"/>
              </a:ext>
            </a:extLst>
          </p:cNvPr>
          <p:cNvSpPr>
            <a:spLocks noGrp="1"/>
          </p:cNvSpPr>
          <p:nvPr>
            <p:ph type="body" sz="quarter" idx="10"/>
          </p:nvPr>
        </p:nvSpPr>
        <p:spPr/>
        <p:txBody>
          <a:bodyPr/>
          <a:lstStyle/>
          <a:p>
            <a:r>
              <a:rPr lang="en-GB" cap="none" dirty="0"/>
              <a:t>Raw String Literals</a:t>
            </a:r>
          </a:p>
        </p:txBody>
      </p:sp>
      <p:sp>
        <p:nvSpPr>
          <p:cNvPr id="3" name="Text Placeholder 2">
            <a:extLst>
              <a:ext uri="{FF2B5EF4-FFF2-40B4-BE49-F238E27FC236}">
                <a16:creationId xmlns:a16="http://schemas.microsoft.com/office/drawing/2014/main" id="{53B361FC-3EC1-36B6-410D-A28BB26843C4}"/>
              </a:ext>
            </a:extLst>
          </p:cNvPr>
          <p:cNvSpPr>
            <a:spLocks noGrp="1"/>
          </p:cNvSpPr>
          <p:nvPr>
            <p:ph type="body" sz="quarter" idx="15"/>
          </p:nvPr>
        </p:nvSpPr>
        <p:spPr>
          <a:xfrm>
            <a:off x="4658314" y="566213"/>
            <a:ext cx="7148901" cy="6004404"/>
          </a:xfrm>
        </p:spPr>
        <p:txBody>
          <a:bodyPr/>
          <a:lstStyle/>
          <a:p>
            <a:r>
              <a:rPr lang="en-GB" b="1" dirty="0"/>
              <a:t>Also added in C++11 was the ability to store raw literals.</a:t>
            </a:r>
          </a:p>
          <a:p>
            <a:br>
              <a:rPr lang="en-GB" b="1" dirty="0"/>
            </a:br>
            <a:r>
              <a:rPr lang="en-GB" b="1" dirty="0"/>
              <a:t>These are literals which do no not escape any character</a:t>
            </a:r>
          </a:p>
          <a:p>
            <a:pPr marL="285750" indent="-285750">
              <a:buFont typeface="Arial" panose="020B0604020202020204" pitchFamily="34" charset="0"/>
              <a:buChar char="•"/>
            </a:pPr>
            <a:r>
              <a:rPr lang="en-GB" dirty="0"/>
              <a:t>anything between the ( and ) delimiters are used verbatim.</a:t>
            </a:r>
          </a:p>
          <a:p>
            <a:endParaRPr lang="en-GB" b="1" dirty="0"/>
          </a:p>
          <a:p>
            <a:r>
              <a:rPr lang="en-GB" b="1" dirty="0"/>
              <a:t>Use the “R” prefix and ( ) delimiters like so:</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It’s particularly useful when creating:</a:t>
            </a:r>
          </a:p>
          <a:p>
            <a:pPr marL="285750" indent="-285750">
              <a:buFont typeface="Arial" panose="020B0604020202020204" pitchFamily="34" charset="0"/>
              <a:buChar char="•"/>
            </a:pPr>
            <a:r>
              <a:rPr lang="en-GB" dirty="0"/>
              <a:t>“old school” Windows pathnames, e.g. “c:\test”</a:t>
            </a:r>
          </a:p>
          <a:p>
            <a:pPr marL="285750" indent="-285750">
              <a:buFont typeface="Arial" panose="020B0604020202020204" pitchFamily="34" charset="0"/>
              <a:buChar char="•"/>
            </a:pPr>
            <a:r>
              <a:rPr lang="en-GB" dirty="0"/>
              <a:t>Regular Expressions</a:t>
            </a:r>
          </a:p>
          <a:p>
            <a:endParaRPr lang="en-GB" b="1" dirty="0"/>
          </a:p>
          <a:p>
            <a:endParaRPr lang="en-GB" b="1" dirty="0"/>
          </a:p>
          <a:p>
            <a:endParaRPr lang="en-GB" dirty="0"/>
          </a:p>
        </p:txBody>
      </p:sp>
      <p:sp>
        <p:nvSpPr>
          <p:cNvPr id="4" name="Text Placeholder 2">
            <a:extLst>
              <a:ext uri="{FF2B5EF4-FFF2-40B4-BE49-F238E27FC236}">
                <a16:creationId xmlns:a16="http://schemas.microsoft.com/office/drawing/2014/main" id="{934C623A-601A-AB20-9537-D59A0CAA1DFF}"/>
              </a:ext>
            </a:extLst>
          </p:cNvPr>
          <p:cNvSpPr txBox="1">
            <a:spLocks/>
          </p:cNvSpPr>
          <p:nvPr/>
        </p:nvSpPr>
        <p:spPr>
          <a:xfrm>
            <a:off x="4658314" y="2706370"/>
            <a:ext cx="6614932" cy="1395612"/>
          </a:xfrm>
          <a:prstGeom prst="rect">
            <a:avLst/>
          </a:prstGeom>
          <a:solidFill>
            <a:srgbClr val="000000"/>
          </a:solid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dirty="0">
                <a:solidFill>
                  <a:srgbClr val="7CA668"/>
                </a:solidFill>
                <a:effectLst/>
                <a:latin typeface="Consolas" panose="020B0609020204030204" pitchFamily="49" charset="0"/>
              </a:rPr>
              <a:t>// Regular string literal</a:t>
            </a:r>
            <a:endParaRPr lang="en-GB" b="0" dirty="0">
              <a:solidFill>
                <a:srgbClr val="FFFFFF"/>
              </a:solidFill>
              <a:effectLst/>
              <a:latin typeface="Consolas" panose="020B0609020204030204" pitchFamily="49" charset="0"/>
            </a:endParaRPr>
          </a:p>
          <a:p>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latin typeface="Consolas" panose="020B0609020204030204" pitchFamily="49" charset="0"/>
              </a:rPr>
              <a:t>"c:</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ewfile.txt</a:t>
            </a:r>
            <a:r>
              <a:rPr lang="en-GB" b="0" dirty="0">
                <a:solidFill>
                  <a:srgbClr val="569CD6"/>
                </a:solidFill>
                <a:effectLst/>
                <a:latin typeface="Consolas" panose="020B0609020204030204" pitchFamily="49" charset="0"/>
              </a:rPr>
              <a:t>\n</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 </a:t>
            </a:r>
          </a:p>
          <a:p>
            <a:r>
              <a:rPr lang="en-GB" b="0" dirty="0">
                <a:solidFill>
                  <a:srgbClr val="7CA668"/>
                </a:solidFill>
                <a:effectLst/>
                <a:latin typeface="Consolas" panose="020B0609020204030204" pitchFamily="49" charset="0"/>
              </a:rPr>
              <a:t>// Raw string literal</a:t>
            </a:r>
            <a:endParaRPr lang="en-GB" b="0" dirty="0">
              <a:solidFill>
                <a:srgbClr val="FFFFFF"/>
              </a:solidFill>
              <a:effectLst/>
              <a:latin typeface="Consolas" panose="020B0609020204030204" pitchFamily="49" charset="0"/>
            </a:endParaRPr>
          </a:p>
          <a:p>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a:t>
            </a:r>
            <a:r>
              <a:rPr lang="en-GB" b="0" dirty="0">
                <a:solidFill>
                  <a:srgbClr val="CE9178"/>
                </a:solidFill>
                <a:effectLst/>
                <a:highlight>
                  <a:srgbClr val="00FFFF"/>
                </a:highlight>
                <a:latin typeface="Consolas" panose="020B0609020204030204" pitchFamily="49" charset="0"/>
              </a:rPr>
              <a:t>R"(</a:t>
            </a:r>
            <a:r>
              <a:rPr lang="en-GB" b="0" dirty="0">
                <a:solidFill>
                  <a:srgbClr val="CE9178"/>
                </a:solidFill>
                <a:effectLst/>
                <a:latin typeface="Consolas" panose="020B0609020204030204" pitchFamily="49" charset="0"/>
              </a:rPr>
              <a:t>c:\newfile.txt\n</a:t>
            </a:r>
            <a:r>
              <a:rPr lang="en-GB" b="0" dirty="0">
                <a:solidFill>
                  <a:srgbClr val="CE9178"/>
                </a:solidFill>
                <a:effectLst/>
                <a:highlight>
                  <a:srgbClr val="00FFFF"/>
                </a:highlight>
                <a:latin typeface="Consolas" panose="020B0609020204030204" pitchFamily="49" charset="0"/>
              </a:rPr>
              <a:t>)"</a:t>
            </a:r>
            <a:r>
              <a:rPr lang="en-GB" b="0" dirty="0">
                <a:solidFill>
                  <a:srgbClr val="FFFFFF"/>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CE84DBF-84AF-39BE-A1C4-C47AF08DB0A1}"/>
              </a:ext>
            </a:extLst>
          </p:cNvPr>
          <p:cNvSpPr txBox="1"/>
          <p:nvPr/>
        </p:nvSpPr>
        <p:spPr>
          <a:xfrm>
            <a:off x="4658314" y="4198711"/>
            <a:ext cx="6614932" cy="861774"/>
          </a:xfrm>
          <a:prstGeom prst="rect">
            <a:avLst/>
          </a:prstGeom>
          <a:solidFill>
            <a:srgbClr val="000000"/>
          </a:solidFill>
        </p:spPr>
        <p:txBody>
          <a:bodyPr wrap="square">
            <a:spAutoFit/>
          </a:bodyPr>
          <a:lstStyle/>
          <a:p>
            <a:r>
              <a:rPr lang="en-US" sz="1600" dirty="0">
                <a:solidFill>
                  <a:schemeClr val="bg1"/>
                </a:solidFill>
                <a:latin typeface="Consolas" panose="020B0609020204030204" pitchFamily="49" charset="0"/>
              </a:rPr>
              <a:t>c:</a:t>
            </a:r>
          </a:p>
          <a:p>
            <a:r>
              <a:rPr lang="en-US" sz="1600" dirty="0">
                <a:solidFill>
                  <a:schemeClr val="bg1"/>
                </a:solidFill>
                <a:latin typeface="Consolas" panose="020B0609020204030204" pitchFamily="49" charset="0"/>
              </a:rPr>
              <a:t>ewfile.txt</a:t>
            </a:r>
          </a:p>
          <a:p>
            <a:r>
              <a:rPr lang="en-US" sz="1600" dirty="0">
                <a:solidFill>
                  <a:schemeClr val="bg1"/>
                </a:solidFill>
                <a:latin typeface="Consolas" panose="020B0609020204030204" pitchFamily="49" charset="0"/>
              </a:rPr>
              <a:t>c:\newfile.txt\n</a:t>
            </a:r>
          </a:p>
        </p:txBody>
      </p:sp>
      <p:grpSp>
        <p:nvGrpSpPr>
          <p:cNvPr id="7" name="Group 6">
            <a:extLst>
              <a:ext uri="{FF2B5EF4-FFF2-40B4-BE49-F238E27FC236}">
                <a16:creationId xmlns:a16="http://schemas.microsoft.com/office/drawing/2014/main" id="{847DFA35-7793-95F8-E4F1-65543C604C7A}"/>
              </a:ext>
            </a:extLst>
          </p:cNvPr>
          <p:cNvGrpSpPr/>
          <p:nvPr/>
        </p:nvGrpSpPr>
        <p:grpSpPr>
          <a:xfrm>
            <a:off x="11373034" y="2725983"/>
            <a:ext cx="868361" cy="460412"/>
            <a:chOff x="11183938" y="1821377"/>
            <a:chExt cx="868361" cy="460412"/>
          </a:xfrm>
        </p:grpSpPr>
        <p:pic>
          <p:nvPicPr>
            <p:cNvPr id="8" name="Picture 4">
              <a:extLst>
                <a:ext uri="{FF2B5EF4-FFF2-40B4-BE49-F238E27FC236}">
                  <a16:creationId xmlns:a16="http://schemas.microsoft.com/office/drawing/2014/main" id="{087A03E5-43F7-3361-83A7-13817DC6E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3938" y="1821377"/>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BA766C4-F405-96B3-CC18-711762704227}"/>
                </a:ext>
              </a:extLst>
            </p:cNvPr>
            <p:cNvSpPr txBox="1"/>
            <p:nvPr/>
          </p:nvSpPr>
          <p:spPr>
            <a:xfrm>
              <a:off x="11593513" y="1890711"/>
              <a:ext cx="458786" cy="369332"/>
            </a:xfrm>
            <a:prstGeom prst="rect">
              <a:avLst/>
            </a:prstGeom>
            <a:noFill/>
          </p:spPr>
          <p:txBody>
            <a:bodyPr wrap="square">
              <a:spAutoFit/>
            </a:bodyPr>
            <a:lstStyle/>
            <a:p>
              <a:r>
                <a:rPr lang="en-US" b="1" dirty="0">
                  <a:latin typeface="+mn-lt"/>
                </a:rPr>
                <a:t>11</a:t>
              </a:r>
              <a:endParaRPr lang="en-GB" dirty="0"/>
            </a:p>
          </p:txBody>
        </p:sp>
      </p:grpSp>
    </p:spTree>
    <p:extLst>
      <p:ext uri="{BB962C8B-B14F-4D97-AF65-F5344CB8AC3E}">
        <p14:creationId xmlns:p14="http://schemas.microsoft.com/office/powerpoint/2010/main" val="148718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30853-9579-2968-6B76-6C63A288C9A5}"/>
              </a:ext>
            </a:extLst>
          </p:cNvPr>
          <p:cNvSpPr>
            <a:spLocks noGrp="1"/>
          </p:cNvSpPr>
          <p:nvPr>
            <p:ph type="body" sz="quarter" idx="10"/>
          </p:nvPr>
        </p:nvSpPr>
        <p:spPr/>
        <p:txBody>
          <a:bodyPr/>
          <a:lstStyle/>
          <a:p>
            <a:r>
              <a:rPr lang="en-GB" cap="none" dirty="0"/>
              <a:t>Small String Optimization (SSO)</a:t>
            </a:r>
          </a:p>
        </p:txBody>
      </p:sp>
      <p:sp>
        <p:nvSpPr>
          <p:cNvPr id="5" name="TextBox 4">
            <a:extLst>
              <a:ext uri="{FF2B5EF4-FFF2-40B4-BE49-F238E27FC236}">
                <a16:creationId xmlns:a16="http://schemas.microsoft.com/office/drawing/2014/main" id="{5C39AB46-6A37-8876-860E-AA64895406C8}"/>
              </a:ext>
            </a:extLst>
          </p:cNvPr>
          <p:cNvSpPr txBox="1"/>
          <p:nvPr/>
        </p:nvSpPr>
        <p:spPr>
          <a:xfrm>
            <a:off x="4822826" y="589340"/>
            <a:ext cx="6984390" cy="1569660"/>
          </a:xfrm>
          <a:prstGeom prst="rect">
            <a:avLst/>
          </a:prstGeom>
          <a:noFill/>
        </p:spPr>
        <p:txBody>
          <a:bodyPr wrap="square">
            <a:spAutoFit/>
          </a:bodyPr>
          <a:lstStyle/>
          <a:p>
            <a:r>
              <a:rPr lang="en-US" sz="1600" b="0" dirty="0">
                <a:effectLst/>
              </a:rPr>
              <a:t>Avoids heap allocation for short strings</a:t>
            </a:r>
          </a:p>
          <a:p>
            <a:pPr marL="285750" indent="-285750">
              <a:buFont typeface="Arial" panose="020B0604020202020204" pitchFamily="34" charset="0"/>
              <a:buChar char="•"/>
            </a:pPr>
            <a:r>
              <a:rPr lang="en-US" sz="1600" b="0" dirty="0">
                <a:effectLst/>
              </a:rPr>
              <a:t>Stores within the string object itself</a:t>
            </a:r>
          </a:p>
          <a:p>
            <a:pPr marL="285750" indent="-285750">
              <a:buFont typeface="Arial" panose="020B0604020202020204" pitchFamily="34" charset="0"/>
              <a:buChar char="•"/>
            </a:pPr>
            <a:r>
              <a:rPr lang="en-US" sz="1600" b="0" dirty="0">
                <a:effectLst/>
              </a:rPr>
              <a:t>15-23 chars (depending on implementation and architecture)</a:t>
            </a:r>
            <a:r>
              <a:rPr lang="en-US" sz="1600" b="0" dirty="0">
                <a:solidFill>
                  <a:srgbClr val="FFFFFF"/>
                </a:solidFill>
                <a:effectLst/>
                <a:latin typeface="Consolas" panose="020B0609020204030204" pitchFamily="49" charset="0"/>
              </a:rPr>
              <a:t>depending on compiler</a:t>
            </a:r>
          </a:p>
          <a:p>
            <a:br>
              <a:rPr lang="en-US" sz="1600" b="0" dirty="0">
                <a:effectLst/>
                <a:latin typeface="Consolas" panose="020B0609020204030204" pitchFamily="49" charset="0"/>
              </a:rPr>
            </a:br>
            <a:endParaRPr lang="en-US" sz="1600" b="0" dirty="0">
              <a:effectLst/>
              <a:latin typeface="Consolas" panose="020B0609020204030204" pitchFamily="49" charset="0"/>
            </a:endParaRPr>
          </a:p>
        </p:txBody>
      </p:sp>
      <p:graphicFrame>
        <p:nvGraphicFramePr>
          <p:cNvPr id="7" name="Table 6">
            <a:extLst>
              <a:ext uri="{FF2B5EF4-FFF2-40B4-BE49-F238E27FC236}">
                <a16:creationId xmlns:a16="http://schemas.microsoft.com/office/drawing/2014/main" id="{7DB5AEF1-BFCC-DECF-F4CB-8D5A74B192A3}"/>
              </a:ext>
            </a:extLst>
          </p:cNvPr>
          <p:cNvGraphicFramePr>
            <a:graphicFrameLocks noGrp="1"/>
          </p:cNvGraphicFramePr>
          <p:nvPr>
            <p:extLst>
              <p:ext uri="{D42A27DB-BD31-4B8C-83A1-F6EECF244321}">
                <p14:modId xmlns:p14="http://schemas.microsoft.com/office/powerpoint/2010/main" val="4126261297"/>
              </p:ext>
            </p:extLst>
          </p:nvPr>
        </p:nvGraphicFramePr>
        <p:xfrm>
          <a:off x="4948236" y="1837864"/>
          <a:ext cx="6189660" cy="2424140"/>
        </p:xfrm>
        <a:graphic>
          <a:graphicData uri="http://schemas.openxmlformats.org/drawingml/2006/table">
            <a:tbl>
              <a:tblPr firstRow="1" bandRow="1">
                <a:tableStyleId>{5940675A-B579-460E-94D1-54222C63F5DA}</a:tableStyleId>
              </a:tblPr>
              <a:tblGrid>
                <a:gridCol w="1706564">
                  <a:extLst>
                    <a:ext uri="{9D8B030D-6E8A-4147-A177-3AD203B41FA5}">
                      <a16:colId xmlns:a16="http://schemas.microsoft.com/office/drawing/2014/main" val="3206078287"/>
                    </a:ext>
                  </a:extLst>
                </a:gridCol>
                <a:gridCol w="769300">
                  <a:extLst>
                    <a:ext uri="{9D8B030D-6E8A-4147-A177-3AD203B41FA5}">
                      <a16:colId xmlns:a16="http://schemas.microsoft.com/office/drawing/2014/main" val="3788520512"/>
                    </a:ext>
                  </a:extLst>
                </a:gridCol>
                <a:gridCol w="1237932">
                  <a:extLst>
                    <a:ext uri="{9D8B030D-6E8A-4147-A177-3AD203B41FA5}">
                      <a16:colId xmlns:a16="http://schemas.microsoft.com/office/drawing/2014/main" val="3868883496"/>
                    </a:ext>
                  </a:extLst>
                </a:gridCol>
                <a:gridCol w="1237932">
                  <a:extLst>
                    <a:ext uri="{9D8B030D-6E8A-4147-A177-3AD203B41FA5}">
                      <a16:colId xmlns:a16="http://schemas.microsoft.com/office/drawing/2014/main" val="1442448322"/>
                    </a:ext>
                  </a:extLst>
                </a:gridCol>
                <a:gridCol w="1237932">
                  <a:extLst>
                    <a:ext uri="{9D8B030D-6E8A-4147-A177-3AD203B41FA5}">
                      <a16:colId xmlns:a16="http://schemas.microsoft.com/office/drawing/2014/main" val="2052402424"/>
                    </a:ext>
                  </a:extLst>
                </a:gridCol>
              </a:tblGrid>
              <a:tr h="606035">
                <a:tc>
                  <a:txBody>
                    <a:bodyPr/>
                    <a:lstStyle/>
                    <a:p>
                      <a:r>
                        <a:rPr lang="en-GB" sz="1600" b="1" dirty="0">
                          <a:latin typeface="+mn-lt"/>
                        </a:rPr>
                        <a:t>string(clang)</a:t>
                      </a:r>
                    </a:p>
                  </a:txBody>
                  <a:tcPr anchor="ctr"/>
                </a:tc>
                <a:tc>
                  <a:txBody>
                    <a:bodyPr/>
                    <a:lstStyle/>
                    <a:p>
                      <a:pPr algn="ctr"/>
                      <a:r>
                        <a:rPr lang="en-GB" sz="1600" b="1" dirty="0">
                          <a:latin typeface="+mn-lt"/>
                        </a:rPr>
                        <a:t>==</a:t>
                      </a:r>
                    </a:p>
                  </a:txBody>
                  <a:tcPr anchor="ctr"/>
                </a:tc>
                <a:tc>
                  <a:txBody>
                    <a:bodyPr/>
                    <a:lstStyle/>
                    <a:p>
                      <a:r>
                        <a:rPr lang="en-GB" sz="1600" b="1" dirty="0">
                          <a:latin typeface="+mn-lt"/>
                        </a:rPr>
                        <a:t>capacity</a:t>
                      </a:r>
                    </a:p>
                  </a:txBody>
                  <a:tcPr anchor="ctr"/>
                </a:tc>
                <a:tc>
                  <a:txBody>
                    <a:bodyPr/>
                    <a:lstStyle/>
                    <a:p>
                      <a:r>
                        <a:rPr lang="en-GB" sz="1600" b="1" dirty="0">
                          <a:latin typeface="+mn-lt"/>
                        </a:rPr>
                        <a:t>size</a:t>
                      </a:r>
                    </a:p>
                  </a:txBody>
                  <a:tcPr anchor="ctr"/>
                </a:tc>
                <a:tc>
                  <a:txBody>
                    <a:bodyPr/>
                    <a:lstStyle/>
                    <a:p>
                      <a:r>
                        <a:rPr lang="en-GB" sz="1600" b="1" dirty="0">
                          <a:latin typeface="+mn-lt"/>
                        </a:rPr>
                        <a:t>body</a:t>
                      </a:r>
                    </a:p>
                  </a:txBody>
                  <a:tcPr anchor="ctr"/>
                </a:tc>
                <a:extLst>
                  <a:ext uri="{0D108BD9-81ED-4DB2-BD59-A6C34878D82A}">
                    <a16:rowId xmlns:a16="http://schemas.microsoft.com/office/drawing/2014/main" val="2350185275"/>
                  </a:ext>
                </a:extLst>
              </a:tr>
              <a:tr h="606035">
                <a:tc>
                  <a:txBody>
                    <a:bodyPr/>
                    <a:lstStyle/>
                    <a:p>
                      <a:r>
                        <a:rPr lang="en-GB" sz="1600" b="0" dirty="0">
                          <a:latin typeface="+mn-lt"/>
                        </a:rPr>
                        <a:t>24-bytes</a:t>
                      </a:r>
                    </a:p>
                  </a:txBody>
                  <a:tcPr anchor="ctr"/>
                </a:tc>
                <a:tc>
                  <a:txBody>
                    <a:bodyPr/>
                    <a:lstStyle/>
                    <a:p>
                      <a:pPr algn="ctr"/>
                      <a:r>
                        <a:rPr lang="en-GB" sz="1600" b="0" dirty="0">
                          <a:latin typeface="+mn-lt"/>
                        </a:rPr>
                        <a:t>==</a:t>
                      </a:r>
                    </a:p>
                  </a:txBody>
                  <a:tcPr anchor="ctr"/>
                </a:tc>
                <a:tc>
                  <a:txBody>
                    <a:bodyPr/>
                    <a:lstStyle/>
                    <a:p>
                      <a:r>
                        <a:rPr lang="en-GB" sz="1600" b="0" dirty="0">
                          <a:latin typeface="+mn-lt"/>
                        </a:rPr>
                        <a:t>8-bytes</a:t>
                      </a:r>
                    </a:p>
                  </a:txBody>
                  <a:tcPr anchor="ctr"/>
                </a:tc>
                <a:tc>
                  <a:txBody>
                    <a:bodyPr/>
                    <a:lstStyle/>
                    <a:p>
                      <a:r>
                        <a:rPr lang="en-GB" sz="1600" b="0" dirty="0">
                          <a:latin typeface="+mn-lt"/>
                        </a:rPr>
                        <a:t>8-bytes</a:t>
                      </a:r>
                    </a:p>
                  </a:txBody>
                  <a:tcPr anchor="ctr"/>
                </a:tc>
                <a:tc>
                  <a:txBody>
                    <a:bodyPr/>
                    <a:lstStyle/>
                    <a:p>
                      <a:r>
                        <a:rPr lang="en-GB" sz="1600" b="0" dirty="0">
                          <a:latin typeface="+mn-lt"/>
                        </a:rPr>
                        <a:t>8-bytes</a:t>
                      </a:r>
                    </a:p>
                  </a:txBody>
                  <a:tcPr anchor="ctr"/>
                </a:tc>
                <a:extLst>
                  <a:ext uri="{0D108BD9-81ED-4DB2-BD59-A6C34878D82A}">
                    <a16:rowId xmlns:a16="http://schemas.microsoft.com/office/drawing/2014/main" val="1043851478"/>
                  </a:ext>
                </a:extLst>
              </a:tr>
              <a:tr h="606035">
                <a:tc>
                  <a:txBody>
                    <a:bodyPr/>
                    <a:lstStyle/>
                    <a:p>
                      <a:r>
                        <a:rPr lang="en-GB" sz="1600" b="0" dirty="0" err="1">
                          <a:latin typeface="+mn-lt"/>
                        </a:rPr>
                        <a:t>longStr</a:t>
                      </a:r>
                      <a:endParaRPr lang="en-GB" sz="1600" b="0" dirty="0">
                        <a:latin typeface="+mn-lt"/>
                      </a:endParaRPr>
                    </a:p>
                  </a:txBody>
                  <a:tcPr anchor="ctr"/>
                </a:tc>
                <a:tc>
                  <a:txBody>
                    <a:bodyPr/>
                    <a:lstStyle/>
                    <a:p>
                      <a:pPr algn="ctr"/>
                      <a:r>
                        <a:rPr lang="en-GB" sz="1600" b="0" dirty="0">
                          <a:latin typeface="+mn-lt"/>
                        </a:rPr>
                        <a:t>==</a:t>
                      </a:r>
                    </a:p>
                  </a:txBody>
                  <a:tcPr anchor="ctr"/>
                </a:tc>
                <a:tc>
                  <a:txBody>
                    <a:bodyPr/>
                    <a:lstStyle/>
                    <a:p>
                      <a:r>
                        <a:rPr lang="en-GB" sz="1600" b="0" dirty="0">
                          <a:latin typeface="+mn-lt"/>
                        </a:rPr>
                        <a:t>cap&amp;1</a:t>
                      </a:r>
                    </a:p>
                  </a:txBody>
                  <a:tcPr anchor="ctr"/>
                </a:tc>
                <a:tc>
                  <a:txBody>
                    <a:bodyPr/>
                    <a:lstStyle/>
                    <a:p>
                      <a:r>
                        <a:rPr lang="en-GB" sz="1600" b="0" dirty="0">
                          <a:latin typeface="+mn-lt"/>
                        </a:rPr>
                        <a:t>size</a:t>
                      </a:r>
                    </a:p>
                  </a:txBody>
                  <a:tcPr anchor="ctr"/>
                </a:tc>
                <a:tc>
                  <a:txBody>
                    <a:bodyPr/>
                    <a:lstStyle/>
                    <a:p>
                      <a:r>
                        <a:rPr lang="en-GB" sz="1600" b="0" dirty="0" err="1">
                          <a:latin typeface="+mn-lt"/>
                        </a:rPr>
                        <a:t>heapAddr</a:t>
                      </a:r>
                      <a:endParaRPr lang="en-GB" sz="1600" b="0" dirty="0">
                        <a:latin typeface="+mn-lt"/>
                      </a:endParaRPr>
                    </a:p>
                  </a:txBody>
                  <a:tcPr anchor="ctr"/>
                </a:tc>
                <a:extLst>
                  <a:ext uri="{0D108BD9-81ED-4DB2-BD59-A6C34878D82A}">
                    <a16:rowId xmlns:a16="http://schemas.microsoft.com/office/drawing/2014/main" val="544630463"/>
                  </a:ext>
                </a:extLst>
              </a:tr>
              <a:tr h="606035">
                <a:tc>
                  <a:txBody>
                    <a:bodyPr/>
                    <a:lstStyle/>
                    <a:p>
                      <a:r>
                        <a:rPr lang="en-GB" sz="1600" b="0" dirty="0" err="1">
                          <a:latin typeface="+mn-lt"/>
                        </a:rPr>
                        <a:t>shortStr</a:t>
                      </a:r>
                      <a:endParaRPr lang="en-GB" sz="1600" b="0" dirty="0">
                        <a:latin typeface="+mn-lt"/>
                      </a:endParaRPr>
                    </a:p>
                  </a:txBody>
                  <a:tcPr anchor="ctr"/>
                </a:tc>
                <a:tc>
                  <a:txBody>
                    <a:bodyPr/>
                    <a:lstStyle/>
                    <a:p>
                      <a:pPr algn="ctr"/>
                      <a:r>
                        <a:rPr lang="en-GB" sz="1600" b="0" dirty="0">
                          <a:latin typeface="+mn-lt"/>
                        </a:rPr>
                        <a:t>==</a:t>
                      </a:r>
                    </a:p>
                  </a:txBody>
                  <a:tcPr anchor="ctr"/>
                </a:tc>
                <a:tc>
                  <a:txBody>
                    <a:bodyPr/>
                    <a:lstStyle/>
                    <a:p>
                      <a:r>
                        <a:rPr lang="en-GB" sz="1600" b="0" dirty="0">
                          <a:latin typeface="+mn-lt"/>
                        </a:rPr>
                        <a:t>size&amp;0</a:t>
                      </a:r>
                    </a:p>
                  </a:txBody>
                  <a:tcPr anchor="ctr"/>
                </a:tc>
                <a:tc>
                  <a:txBody>
                    <a:bodyPr/>
                    <a:lstStyle/>
                    <a:p>
                      <a:r>
                        <a:rPr lang="en-GB" sz="1600" b="0" dirty="0">
                          <a:latin typeface="+mn-lt"/>
                        </a:rPr>
                        <a:t>23-byte string</a:t>
                      </a:r>
                    </a:p>
                  </a:txBody>
                  <a:tcPr anchor="ctr"/>
                </a:tc>
                <a:tc>
                  <a:txBody>
                    <a:bodyPr/>
                    <a:lstStyle/>
                    <a:p>
                      <a:endParaRPr lang="en-GB" sz="1600" b="0" dirty="0">
                        <a:latin typeface="+mn-lt"/>
                      </a:endParaRPr>
                    </a:p>
                  </a:txBody>
                  <a:tcPr anchor="ctr"/>
                </a:tc>
                <a:extLst>
                  <a:ext uri="{0D108BD9-81ED-4DB2-BD59-A6C34878D82A}">
                    <a16:rowId xmlns:a16="http://schemas.microsoft.com/office/drawing/2014/main" val="1346014007"/>
                  </a:ext>
                </a:extLst>
              </a:tr>
            </a:tbl>
          </a:graphicData>
        </a:graphic>
      </p:graphicFrame>
    </p:spTree>
    <p:extLst>
      <p:ext uri="{BB962C8B-B14F-4D97-AF65-F5344CB8AC3E}">
        <p14:creationId xmlns:p14="http://schemas.microsoft.com/office/powerpoint/2010/main" val="357174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59871A-AC8B-25F0-8A2E-32F4C20CB15B}"/>
              </a:ext>
            </a:extLst>
          </p:cNvPr>
          <p:cNvSpPr>
            <a:spLocks noGrp="1"/>
          </p:cNvSpPr>
          <p:nvPr>
            <p:ph type="body" sz="quarter" idx="10"/>
          </p:nvPr>
        </p:nvSpPr>
        <p:spPr/>
        <p:txBody>
          <a:bodyPr/>
          <a:lstStyle/>
          <a:p>
            <a:r>
              <a:rPr lang="en-GB" cap="none" dirty="0" err="1"/>
              <a:t>gcc</a:t>
            </a:r>
            <a:r>
              <a:rPr lang="en-GB" cap="none" dirty="0"/>
              <a:t> string</a:t>
            </a:r>
          </a:p>
        </p:txBody>
      </p:sp>
      <p:graphicFrame>
        <p:nvGraphicFramePr>
          <p:cNvPr id="4" name="Table 3">
            <a:extLst>
              <a:ext uri="{FF2B5EF4-FFF2-40B4-BE49-F238E27FC236}">
                <a16:creationId xmlns:a16="http://schemas.microsoft.com/office/drawing/2014/main" id="{27DA00A0-9143-A1C8-FE4A-525A28D19BE6}"/>
              </a:ext>
            </a:extLst>
          </p:cNvPr>
          <p:cNvGraphicFramePr>
            <a:graphicFrameLocks noGrp="1"/>
          </p:cNvGraphicFramePr>
          <p:nvPr>
            <p:extLst>
              <p:ext uri="{D42A27DB-BD31-4B8C-83A1-F6EECF244321}">
                <p14:modId xmlns:p14="http://schemas.microsoft.com/office/powerpoint/2010/main" val="151670632"/>
              </p:ext>
            </p:extLst>
          </p:nvPr>
        </p:nvGraphicFramePr>
        <p:xfrm>
          <a:off x="4948236" y="1677844"/>
          <a:ext cx="6189660" cy="2424140"/>
        </p:xfrm>
        <a:graphic>
          <a:graphicData uri="http://schemas.openxmlformats.org/drawingml/2006/table">
            <a:tbl>
              <a:tblPr firstRow="1" bandRow="1">
                <a:tableStyleId>{5940675A-B579-460E-94D1-54222C63F5DA}</a:tableStyleId>
              </a:tblPr>
              <a:tblGrid>
                <a:gridCol w="1706564">
                  <a:extLst>
                    <a:ext uri="{9D8B030D-6E8A-4147-A177-3AD203B41FA5}">
                      <a16:colId xmlns:a16="http://schemas.microsoft.com/office/drawing/2014/main" val="3206078287"/>
                    </a:ext>
                  </a:extLst>
                </a:gridCol>
                <a:gridCol w="769300">
                  <a:extLst>
                    <a:ext uri="{9D8B030D-6E8A-4147-A177-3AD203B41FA5}">
                      <a16:colId xmlns:a16="http://schemas.microsoft.com/office/drawing/2014/main" val="3788520512"/>
                    </a:ext>
                  </a:extLst>
                </a:gridCol>
                <a:gridCol w="1237932">
                  <a:extLst>
                    <a:ext uri="{9D8B030D-6E8A-4147-A177-3AD203B41FA5}">
                      <a16:colId xmlns:a16="http://schemas.microsoft.com/office/drawing/2014/main" val="3868883496"/>
                    </a:ext>
                  </a:extLst>
                </a:gridCol>
                <a:gridCol w="1237932">
                  <a:extLst>
                    <a:ext uri="{9D8B030D-6E8A-4147-A177-3AD203B41FA5}">
                      <a16:colId xmlns:a16="http://schemas.microsoft.com/office/drawing/2014/main" val="1442448322"/>
                    </a:ext>
                  </a:extLst>
                </a:gridCol>
                <a:gridCol w="1237932">
                  <a:extLst>
                    <a:ext uri="{9D8B030D-6E8A-4147-A177-3AD203B41FA5}">
                      <a16:colId xmlns:a16="http://schemas.microsoft.com/office/drawing/2014/main" val="2052402424"/>
                    </a:ext>
                  </a:extLst>
                </a:gridCol>
              </a:tblGrid>
              <a:tr h="606035">
                <a:tc>
                  <a:txBody>
                    <a:bodyPr/>
                    <a:lstStyle/>
                    <a:p>
                      <a:r>
                        <a:rPr lang="en-GB" sz="1600" b="1" dirty="0">
                          <a:latin typeface="+mn-lt"/>
                        </a:rPr>
                        <a:t>string (</a:t>
                      </a:r>
                      <a:r>
                        <a:rPr lang="en-GB" sz="1600" b="1" dirty="0" err="1">
                          <a:latin typeface="+mn-lt"/>
                        </a:rPr>
                        <a:t>gcc</a:t>
                      </a:r>
                      <a:r>
                        <a:rPr lang="en-GB" sz="1600" b="1" dirty="0">
                          <a:latin typeface="+mn-lt"/>
                        </a:rPr>
                        <a:t>)</a:t>
                      </a:r>
                    </a:p>
                  </a:txBody>
                  <a:tcPr anchor="ctr"/>
                </a:tc>
                <a:tc>
                  <a:txBody>
                    <a:bodyPr/>
                    <a:lstStyle/>
                    <a:p>
                      <a:pPr algn="ctr"/>
                      <a:r>
                        <a:rPr lang="en-GB" sz="1600" b="1" dirty="0">
                          <a:latin typeface="+mn-lt"/>
                        </a:rPr>
                        <a:t>==</a:t>
                      </a:r>
                    </a:p>
                  </a:txBody>
                  <a:tcPr anchor="ctr"/>
                </a:tc>
                <a:tc>
                  <a:txBody>
                    <a:bodyPr/>
                    <a:lstStyle/>
                    <a:p>
                      <a:r>
                        <a:rPr lang="en-GB" sz="1600" b="1" dirty="0">
                          <a:latin typeface="+mn-lt"/>
                        </a:rPr>
                        <a:t>body </a:t>
                      </a:r>
                    </a:p>
                  </a:txBody>
                  <a:tcPr anchor="ctr"/>
                </a:tc>
                <a:tc>
                  <a:txBody>
                    <a:bodyPr/>
                    <a:lstStyle/>
                    <a:p>
                      <a:r>
                        <a:rPr lang="en-GB" sz="1600" b="1" dirty="0">
                          <a:latin typeface="+mn-lt"/>
                        </a:rPr>
                        <a:t>Size</a:t>
                      </a:r>
                    </a:p>
                  </a:txBody>
                  <a:tcPr anchor="ctr"/>
                </a:tc>
                <a:tc>
                  <a:txBody>
                    <a:bodyPr/>
                    <a:lstStyle/>
                    <a:p>
                      <a:r>
                        <a:rPr lang="en-GB" sz="1600" b="1" dirty="0">
                          <a:latin typeface="+mn-lt"/>
                        </a:rPr>
                        <a:t>capacity</a:t>
                      </a:r>
                    </a:p>
                  </a:txBody>
                  <a:tcPr anchor="ctr"/>
                </a:tc>
                <a:extLst>
                  <a:ext uri="{0D108BD9-81ED-4DB2-BD59-A6C34878D82A}">
                    <a16:rowId xmlns:a16="http://schemas.microsoft.com/office/drawing/2014/main" val="2350185275"/>
                  </a:ext>
                </a:extLst>
              </a:tr>
              <a:tr h="606035">
                <a:tc>
                  <a:txBody>
                    <a:bodyPr/>
                    <a:lstStyle/>
                    <a:p>
                      <a:r>
                        <a:rPr lang="en-GB" sz="1600" b="0" dirty="0">
                          <a:latin typeface="+mn-lt"/>
                        </a:rPr>
                        <a:t>32-bytes</a:t>
                      </a:r>
                    </a:p>
                  </a:txBody>
                  <a:tcPr anchor="ctr"/>
                </a:tc>
                <a:tc>
                  <a:txBody>
                    <a:bodyPr/>
                    <a:lstStyle/>
                    <a:p>
                      <a:pPr algn="ctr"/>
                      <a:r>
                        <a:rPr lang="en-GB" sz="1600" b="0" dirty="0">
                          <a:latin typeface="+mn-lt"/>
                        </a:rPr>
                        <a:t>==</a:t>
                      </a:r>
                    </a:p>
                  </a:txBody>
                  <a:tcPr anchor="ctr"/>
                </a:tc>
                <a:tc>
                  <a:txBody>
                    <a:bodyPr/>
                    <a:lstStyle/>
                    <a:p>
                      <a:r>
                        <a:rPr lang="en-GB" sz="1600" b="0" dirty="0">
                          <a:latin typeface="+mn-lt"/>
                        </a:rPr>
                        <a:t>8-bytes</a:t>
                      </a:r>
                    </a:p>
                  </a:txBody>
                  <a:tcPr anchor="ctr"/>
                </a:tc>
                <a:tc>
                  <a:txBody>
                    <a:bodyPr/>
                    <a:lstStyle/>
                    <a:p>
                      <a:r>
                        <a:rPr lang="en-GB" sz="1600" b="0" dirty="0">
                          <a:latin typeface="+mn-lt"/>
                        </a:rPr>
                        <a:t>8-bytes</a:t>
                      </a:r>
                    </a:p>
                  </a:txBody>
                  <a:tcPr anchor="ctr"/>
                </a:tc>
                <a:tc>
                  <a:txBody>
                    <a:bodyPr/>
                    <a:lstStyle/>
                    <a:p>
                      <a:r>
                        <a:rPr lang="en-GB" sz="1600" b="0" dirty="0">
                          <a:latin typeface="+mn-lt"/>
                        </a:rPr>
                        <a:t>16-bytes</a:t>
                      </a:r>
                    </a:p>
                  </a:txBody>
                  <a:tcPr anchor="ctr"/>
                </a:tc>
                <a:extLst>
                  <a:ext uri="{0D108BD9-81ED-4DB2-BD59-A6C34878D82A}">
                    <a16:rowId xmlns:a16="http://schemas.microsoft.com/office/drawing/2014/main" val="1043851478"/>
                  </a:ext>
                </a:extLst>
              </a:tr>
              <a:tr h="606035">
                <a:tc>
                  <a:txBody>
                    <a:bodyPr/>
                    <a:lstStyle/>
                    <a:p>
                      <a:r>
                        <a:rPr lang="en-GB" sz="1600" b="0" dirty="0" err="1">
                          <a:latin typeface="+mn-lt"/>
                        </a:rPr>
                        <a:t>longStr</a:t>
                      </a:r>
                      <a:endParaRPr lang="en-GB" sz="1600" b="0" dirty="0">
                        <a:latin typeface="+mn-lt"/>
                      </a:endParaRPr>
                    </a:p>
                  </a:txBody>
                  <a:tcPr anchor="ctr"/>
                </a:tc>
                <a:tc>
                  <a:txBody>
                    <a:bodyPr/>
                    <a:lstStyle/>
                    <a:p>
                      <a:pPr algn="ctr"/>
                      <a:r>
                        <a:rPr lang="en-GB" sz="1600" b="0" dirty="0">
                          <a:latin typeface="+mn-lt"/>
                        </a:rPr>
                        <a:t>==</a:t>
                      </a:r>
                    </a:p>
                  </a:txBody>
                  <a:tcPr anchor="ctr"/>
                </a:tc>
                <a:tc>
                  <a:txBody>
                    <a:bodyPr/>
                    <a:lstStyle/>
                    <a:p>
                      <a:r>
                        <a:rPr lang="en-GB" sz="1600" b="0" dirty="0" err="1">
                          <a:latin typeface="+mn-lt"/>
                        </a:rPr>
                        <a:t>heapAddr</a:t>
                      </a:r>
                      <a:endParaRPr lang="en-GB" sz="1600" b="0" dirty="0">
                        <a:latin typeface="+mn-lt"/>
                      </a:endParaRPr>
                    </a:p>
                  </a:txBody>
                  <a:tcPr anchor="ctr"/>
                </a:tc>
                <a:tc>
                  <a:txBody>
                    <a:bodyPr/>
                    <a:lstStyle/>
                    <a:p>
                      <a:r>
                        <a:rPr lang="en-GB" sz="1600" b="0" dirty="0">
                          <a:latin typeface="+mn-lt"/>
                        </a:rPr>
                        <a:t>size</a:t>
                      </a:r>
                    </a:p>
                  </a:txBody>
                  <a:tcPr anchor="ctr"/>
                </a:tc>
                <a:tc>
                  <a:txBody>
                    <a:bodyPr/>
                    <a:lstStyle/>
                    <a:p>
                      <a:r>
                        <a:rPr lang="en-GB" sz="1600" b="0" dirty="0">
                          <a:latin typeface="+mn-lt"/>
                        </a:rPr>
                        <a:t>capacity</a:t>
                      </a:r>
                    </a:p>
                  </a:txBody>
                  <a:tcPr anchor="ctr"/>
                </a:tc>
                <a:extLst>
                  <a:ext uri="{0D108BD9-81ED-4DB2-BD59-A6C34878D82A}">
                    <a16:rowId xmlns:a16="http://schemas.microsoft.com/office/drawing/2014/main" val="544630463"/>
                  </a:ext>
                </a:extLst>
              </a:tr>
              <a:tr h="606035">
                <a:tc>
                  <a:txBody>
                    <a:bodyPr/>
                    <a:lstStyle/>
                    <a:p>
                      <a:r>
                        <a:rPr lang="en-GB" sz="1600" b="0" dirty="0" err="1">
                          <a:latin typeface="+mn-lt"/>
                        </a:rPr>
                        <a:t>shortStr</a:t>
                      </a:r>
                      <a:endParaRPr lang="en-GB" sz="1600" b="0" dirty="0">
                        <a:latin typeface="+mn-lt"/>
                      </a:endParaRPr>
                    </a:p>
                  </a:txBody>
                  <a:tcPr anchor="ctr"/>
                </a:tc>
                <a:tc>
                  <a:txBody>
                    <a:bodyPr/>
                    <a:lstStyle/>
                    <a:p>
                      <a:pPr algn="ctr"/>
                      <a:r>
                        <a:rPr lang="en-GB" sz="1600" b="0" dirty="0">
                          <a:latin typeface="+mn-lt"/>
                        </a:rPr>
                        <a:t>==</a:t>
                      </a:r>
                    </a:p>
                  </a:txBody>
                  <a:tcPr anchor="ctr"/>
                </a:tc>
                <a:tc>
                  <a:txBody>
                    <a:bodyPr/>
                    <a:lstStyle/>
                    <a:p>
                      <a:r>
                        <a:rPr lang="en-GB" sz="1600" b="0" dirty="0">
                          <a:latin typeface="+mn-lt"/>
                        </a:rPr>
                        <a:t>this</a:t>
                      </a:r>
                    </a:p>
                  </a:txBody>
                  <a:tcPr anchor="ctr"/>
                </a:tc>
                <a:tc>
                  <a:txBody>
                    <a:bodyPr/>
                    <a:lstStyle/>
                    <a:p>
                      <a:r>
                        <a:rPr lang="en-GB" sz="1600" b="0" dirty="0">
                          <a:latin typeface="+mn-lt"/>
                        </a:rPr>
                        <a:t>&lt;=15</a:t>
                      </a:r>
                    </a:p>
                  </a:txBody>
                  <a:tcPr anchor="ctr"/>
                </a:tc>
                <a:tc>
                  <a:txBody>
                    <a:bodyPr/>
                    <a:lstStyle/>
                    <a:p>
                      <a:r>
                        <a:rPr lang="en-GB" sz="1600" b="0" dirty="0">
                          <a:latin typeface="+mn-lt"/>
                        </a:rPr>
                        <a:t>15-byte string</a:t>
                      </a:r>
                    </a:p>
                  </a:txBody>
                  <a:tcPr anchor="ctr"/>
                </a:tc>
                <a:extLst>
                  <a:ext uri="{0D108BD9-81ED-4DB2-BD59-A6C34878D82A}">
                    <a16:rowId xmlns:a16="http://schemas.microsoft.com/office/drawing/2014/main" val="1346014007"/>
                  </a:ext>
                </a:extLst>
              </a:tr>
            </a:tbl>
          </a:graphicData>
        </a:graphic>
      </p:graphicFrame>
    </p:spTree>
    <p:extLst>
      <p:ext uri="{BB962C8B-B14F-4D97-AF65-F5344CB8AC3E}">
        <p14:creationId xmlns:p14="http://schemas.microsoft.com/office/powerpoint/2010/main" val="2851367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9CE490-028F-9EB6-47AA-4E947514DD2E}"/>
              </a:ext>
            </a:extLst>
          </p:cNvPr>
          <p:cNvSpPr>
            <a:spLocks noGrp="1"/>
          </p:cNvSpPr>
          <p:nvPr>
            <p:ph type="body" sz="quarter" idx="10"/>
          </p:nvPr>
        </p:nvSpPr>
        <p:spPr/>
        <p:txBody>
          <a:bodyPr/>
          <a:lstStyle/>
          <a:p>
            <a:r>
              <a:rPr lang="en-GB" cap="none" dirty="0"/>
              <a:t>std::string Memory View</a:t>
            </a:r>
          </a:p>
        </p:txBody>
      </p:sp>
      <p:sp>
        <p:nvSpPr>
          <p:cNvPr id="3" name="Text Placeholder 2">
            <a:extLst>
              <a:ext uri="{FF2B5EF4-FFF2-40B4-BE49-F238E27FC236}">
                <a16:creationId xmlns:a16="http://schemas.microsoft.com/office/drawing/2014/main" id="{40A92816-7090-900F-3A8F-2CD1C38A67A5}"/>
              </a:ext>
            </a:extLst>
          </p:cNvPr>
          <p:cNvSpPr>
            <a:spLocks noGrp="1"/>
          </p:cNvSpPr>
          <p:nvPr>
            <p:ph type="body" sz="quarter" idx="15"/>
          </p:nvPr>
        </p:nvSpPr>
        <p:spPr>
          <a:xfrm>
            <a:off x="4625658" y="378434"/>
            <a:ext cx="7181558" cy="4094163"/>
          </a:xfrm>
        </p:spPr>
        <p:txBody>
          <a:bodyPr/>
          <a:lstStyle/>
          <a:p>
            <a:r>
              <a:rPr lang="en-GB" dirty="0"/>
              <a:t>As discussed, a </a:t>
            </a:r>
            <a:r>
              <a:rPr lang="en-GB" dirty="0" err="1"/>
              <a:t>gcc</a:t>
            </a:r>
            <a:r>
              <a:rPr lang="en-GB" dirty="0"/>
              <a:t> string must be allocated somewhere, depending on size (internal buffer of the std::string object, if SSO or heap if larger).</a:t>
            </a:r>
          </a:p>
          <a:p>
            <a:endParaRPr lang="en-GB" dirty="0"/>
          </a:p>
          <a:p>
            <a:r>
              <a:rPr lang="en-GB" dirty="0"/>
              <a:t>Regardless, null references are not allowed for initialisation</a:t>
            </a:r>
          </a:p>
          <a:p>
            <a:pPr marL="285750" indent="-285750">
              <a:buFont typeface="Arial" panose="020B0604020202020204" pitchFamily="34" charset="0"/>
              <a:buChar char="•"/>
            </a:pPr>
            <a:r>
              <a:rPr lang="en-GB" dirty="0"/>
              <a:t>an empty string is fine.</a:t>
            </a:r>
          </a:p>
          <a:p>
            <a:endParaRPr lang="en-GB" dirty="0"/>
          </a:p>
          <a:p>
            <a:endParaRPr lang="en-GB" dirty="0"/>
          </a:p>
          <a:p>
            <a:endParaRPr lang="en-GB" dirty="0"/>
          </a:p>
        </p:txBody>
      </p:sp>
      <p:pic>
        <p:nvPicPr>
          <p:cNvPr id="7" name="Picture 6" descr="A screen shot of a computer&#10;&#10;Description automatically generated">
            <a:extLst>
              <a:ext uri="{FF2B5EF4-FFF2-40B4-BE49-F238E27FC236}">
                <a16:creationId xmlns:a16="http://schemas.microsoft.com/office/drawing/2014/main" id="{D4D7A41B-ABE7-61D5-62F7-A183AAFA864B}"/>
              </a:ext>
            </a:extLst>
          </p:cNvPr>
          <p:cNvPicPr>
            <a:picLocks noChangeAspect="1"/>
          </p:cNvPicPr>
          <p:nvPr/>
        </p:nvPicPr>
        <p:blipFill>
          <a:blip r:embed="rId3"/>
          <a:stretch>
            <a:fillRect/>
          </a:stretch>
        </p:blipFill>
        <p:spPr>
          <a:xfrm>
            <a:off x="4625658" y="1938337"/>
            <a:ext cx="6895782" cy="1603477"/>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E2ED7FFD-971C-7E74-8832-B2A5B986C18C}"/>
              </a:ext>
            </a:extLst>
          </p:cNvPr>
          <p:cNvPicPr>
            <a:picLocks noChangeAspect="1"/>
          </p:cNvPicPr>
          <p:nvPr/>
        </p:nvPicPr>
        <p:blipFill>
          <a:blip r:embed="rId4"/>
          <a:stretch>
            <a:fillRect/>
          </a:stretch>
        </p:blipFill>
        <p:spPr>
          <a:xfrm>
            <a:off x="4625659" y="3648018"/>
            <a:ext cx="6895782" cy="1649158"/>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F7A5BB08-5C9C-881C-B42A-548C29BD44E1}"/>
              </a:ext>
            </a:extLst>
          </p:cNvPr>
          <p:cNvPicPr>
            <a:picLocks noChangeAspect="1"/>
          </p:cNvPicPr>
          <p:nvPr/>
        </p:nvPicPr>
        <p:blipFill rotWithShape="1">
          <a:blip r:embed="rId5"/>
          <a:srcRect t="20850" b="5557"/>
          <a:stretch/>
        </p:blipFill>
        <p:spPr>
          <a:xfrm>
            <a:off x="4625659" y="5403380"/>
            <a:ext cx="6895782" cy="825970"/>
          </a:xfrm>
          <a:prstGeom prst="rect">
            <a:avLst/>
          </a:prstGeom>
        </p:spPr>
      </p:pic>
    </p:spTree>
    <p:extLst>
      <p:ext uri="{BB962C8B-B14F-4D97-AF65-F5344CB8AC3E}">
        <p14:creationId xmlns:p14="http://schemas.microsoft.com/office/powerpoint/2010/main" val="3902076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95F089-5FFF-30AD-E122-854E73114DE5}"/>
              </a:ext>
            </a:extLst>
          </p:cNvPr>
          <p:cNvSpPr>
            <a:spLocks noGrp="1"/>
          </p:cNvSpPr>
          <p:nvPr>
            <p:ph type="body" sz="quarter" idx="10"/>
          </p:nvPr>
        </p:nvSpPr>
        <p:spPr/>
        <p:txBody>
          <a:bodyPr/>
          <a:lstStyle/>
          <a:p>
            <a:r>
              <a:rPr lang="en-GB" cap="none" dirty="0" err="1"/>
              <a:t>string_view</a:t>
            </a:r>
            <a:endParaRPr lang="en-GB" cap="none" dirty="0"/>
          </a:p>
        </p:txBody>
      </p:sp>
      <p:sp>
        <p:nvSpPr>
          <p:cNvPr id="3" name="Text Placeholder 2">
            <a:extLst>
              <a:ext uri="{FF2B5EF4-FFF2-40B4-BE49-F238E27FC236}">
                <a16:creationId xmlns:a16="http://schemas.microsoft.com/office/drawing/2014/main" id="{1162B74B-853D-6996-315E-9EFE6F3A6B67}"/>
              </a:ext>
            </a:extLst>
          </p:cNvPr>
          <p:cNvSpPr>
            <a:spLocks noGrp="1"/>
          </p:cNvSpPr>
          <p:nvPr>
            <p:ph type="body" sz="quarter" idx="15"/>
          </p:nvPr>
        </p:nvSpPr>
        <p:spPr/>
        <p:txBody>
          <a:bodyPr/>
          <a:lstStyle/>
          <a:p>
            <a:pPr marL="285750" indent="-285750">
              <a:buFont typeface="Arial" panose="020B0604020202020204" pitchFamily="34" charset="0"/>
              <a:buChar char="•"/>
            </a:pPr>
            <a:r>
              <a:rPr lang="en-US" b="0" dirty="0">
                <a:effectLst/>
                <a:latin typeface="+mn-lt"/>
              </a:rPr>
              <a:t>a pointer and a length</a:t>
            </a:r>
          </a:p>
          <a:p>
            <a:pPr marL="285750" indent="-285750">
              <a:buFont typeface="Arial" panose="020B0604020202020204" pitchFamily="34" charset="0"/>
              <a:buChar char="•"/>
            </a:pPr>
            <a:r>
              <a:rPr lang="en-US" b="0" dirty="0">
                <a:effectLst/>
                <a:latin typeface="+mn-lt"/>
              </a:rPr>
              <a:t>read-only reference to [part of] a c-string</a:t>
            </a:r>
          </a:p>
          <a:p>
            <a:pPr marL="285750" indent="-285750">
              <a:buFont typeface="Arial" panose="020B0604020202020204" pitchFamily="34" charset="0"/>
              <a:buChar char="•"/>
            </a:pPr>
            <a:r>
              <a:rPr lang="en-US" dirty="0">
                <a:latin typeface="+mn-lt"/>
              </a:rPr>
              <a:t>you can refer to a string without copying it*</a:t>
            </a:r>
            <a:endParaRPr lang="en-US" b="0" dirty="0">
              <a:effectLst/>
              <a:latin typeface="+mn-lt"/>
            </a:endParaRPr>
          </a:p>
          <a:p>
            <a:pPr marL="285750" indent="-285750">
              <a:buFont typeface="Arial" panose="020B0604020202020204" pitchFamily="34" charset="0"/>
              <a:buChar char="•"/>
            </a:pPr>
            <a:r>
              <a:rPr lang="en-US" b="0" dirty="0">
                <a:effectLst/>
                <a:latin typeface="+mn-lt"/>
              </a:rPr>
              <a:t>that c-string may be the body of a </a:t>
            </a:r>
            <a:r>
              <a:rPr lang="en-US" b="1" dirty="0">
                <a:effectLst/>
                <a:latin typeface="Consolas" panose="020B0609020204030204" pitchFamily="49" charset="0"/>
              </a:rPr>
              <a:t>std::string</a:t>
            </a:r>
          </a:p>
          <a:p>
            <a:pPr marL="285750" indent="-285750">
              <a:buFont typeface="Arial" panose="020B0604020202020204" pitchFamily="34" charset="0"/>
              <a:buChar char="•"/>
            </a:pPr>
            <a:r>
              <a:rPr lang="en-US" b="0" dirty="0">
                <a:effectLst/>
                <a:latin typeface="+mn-lt"/>
              </a:rPr>
              <a:t>fast, light-weight</a:t>
            </a:r>
          </a:p>
          <a:p>
            <a:pPr marL="285750" indent="-285750">
              <a:buFont typeface="Arial" panose="020B0604020202020204" pitchFamily="34" charset="0"/>
              <a:buChar char="•"/>
            </a:pPr>
            <a:r>
              <a:rPr lang="en-US" dirty="0">
                <a:latin typeface="+mn-lt"/>
              </a:rPr>
              <a:t>enjoys full support for </a:t>
            </a:r>
            <a:r>
              <a:rPr lang="en-US" b="1" dirty="0" err="1">
                <a:latin typeface="Consolas" panose="020B0609020204030204" pitchFamily="49" charset="0"/>
              </a:rPr>
              <a:t>constrexpr</a:t>
            </a:r>
            <a:r>
              <a:rPr lang="en-US" dirty="0">
                <a:latin typeface="+mn-lt"/>
              </a:rPr>
              <a:t> – unlike </a:t>
            </a:r>
            <a:r>
              <a:rPr lang="en-US" b="1" dirty="0">
                <a:effectLst/>
                <a:latin typeface="Consolas" panose="020B0609020204030204" pitchFamily="49" charset="0"/>
              </a:rPr>
              <a:t>std::string</a:t>
            </a:r>
          </a:p>
          <a:p>
            <a:pPr marL="285750" indent="-285750">
              <a:buFont typeface="Arial" panose="020B0604020202020204" pitchFamily="34" charset="0"/>
              <a:buChar char="•"/>
            </a:pPr>
            <a:r>
              <a:rPr lang="en-US" b="0" dirty="0">
                <a:effectLst/>
                <a:latin typeface="+mn-lt"/>
              </a:rPr>
              <a:t>provides all </a:t>
            </a:r>
            <a:r>
              <a:rPr lang="en-US" b="1" dirty="0">
                <a:effectLst/>
                <a:latin typeface="Consolas" panose="020B0609020204030204" pitchFamily="49" charset="0"/>
              </a:rPr>
              <a:t>std::string </a:t>
            </a:r>
            <a:r>
              <a:rPr lang="en-US" b="0" dirty="0">
                <a:effectLst/>
                <a:latin typeface="+mn-lt"/>
              </a:rPr>
              <a:t>query functions</a:t>
            </a:r>
          </a:p>
          <a:p>
            <a:pPr marL="285750" indent="-285750">
              <a:buFont typeface="Arial" panose="020B0604020202020204" pitchFamily="34" charset="0"/>
              <a:buChar char="•"/>
            </a:pPr>
            <a:r>
              <a:rPr lang="en-US" b="0" dirty="0">
                <a:effectLst/>
                <a:latin typeface="+mn-lt"/>
              </a:rPr>
              <a:t>use </a:t>
            </a:r>
            <a:r>
              <a:rPr lang="en-US" b="1" dirty="0">
                <a:effectLst/>
                <a:latin typeface="Consolas" panose="020B0609020204030204" pitchFamily="49" charset="0"/>
              </a:rPr>
              <a:t>.at(index) </a:t>
            </a:r>
            <a:r>
              <a:rPr lang="en-US" b="0" dirty="0">
                <a:effectLst/>
                <a:latin typeface="+mn-lt"/>
              </a:rPr>
              <a:t>for bounds-checking</a:t>
            </a:r>
          </a:p>
          <a:p>
            <a:pPr marL="285750" indent="-285750">
              <a:buFont typeface="Arial" panose="020B0604020202020204" pitchFamily="34" charset="0"/>
              <a:buChar char="•"/>
            </a:pPr>
            <a:endParaRPr lang="en-US" dirty="0">
              <a:latin typeface="+mn-lt"/>
            </a:endParaRPr>
          </a:p>
          <a:p>
            <a:r>
              <a:rPr lang="en-US" b="1" dirty="0">
                <a:latin typeface="+mn-lt"/>
              </a:rPr>
              <a:t>         17</a:t>
            </a:r>
            <a:endParaRPr lang="en-US" b="1" dirty="0">
              <a:effectLst/>
              <a:latin typeface="+mn-lt"/>
            </a:endParaRPr>
          </a:p>
          <a:p>
            <a:endParaRPr lang="en-GB" dirty="0"/>
          </a:p>
        </p:txBody>
      </p:sp>
      <p:pic>
        <p:nvPicPr>
          <p:cNvPr id="4" name="Picture 4">
            <a:extLst>
              <a:ext uri="{FF2B5EF4-FFF2-40B4-BE49-F238E27FC236}">
                <a16:creationId xmlns:a16="http://schemas.microsoft.com/office/drawing/2014/main" id="{82D8EA78-3B45-F0DC-B6C7-223769B05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38" y="4157744"/>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11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D62E6D-4361-86E8-E801-0EC69DBE35D3}"/>
              </a:ext>
            </a:extLst>
          </p:cNvPr>
          <p:cNvSpPr>
            <a:spLocks noGrp="1"/>
          </p:cNvSpPr>
          <p:nvPr>
            <p:ph type="body" sz="quarter" idx="10"/>
          </p:nvPr>
        </p:nvSpPr>
        <p:spPr/>
        <p:txBody>
          <a:bodyPr/>
          <a:lstStyle/>
          <a:p>
            <a:r>
              <a:rPr lang="en-GB" cap="none" dirty="0" err="1"/>
              <a:t>string_view</a:t>
            </a:r>
            <a:r>
              <a:rPr lang="en-GB" cap="none" dirty="0"/>
              <a:t> Usage</a:t>
            </a:r>
          </a:p>
        </p:txBody>
      </p:sp>
      <p:sp>
        <p:nvSpPr>
          <p:cNvPr id="3" name="Text Placeholder 2">
            <a:extLst>
              <a:ext uri="{FF2B5EF4-FFF2-40B4-BE49-F238E27FC236}">
                <a16:creationId xmlns:a16="http://schemas.microsoft.com/office/drawing/2014/main" id="{46034133-0DE3-42F2-CF4F-0960D08C95A9}"/>
              </a:ext>
            </a:extLst>
          </p:cNvPr>
          <p:cNvSpPr>
            <a:spLocks noGrp="1"/>
          </p:cNvSpPr>
          <p:nvPr>
            <p:ph type="body" sz="quarter" idx="15"/>
          </p:nvPr>
        </p:nvSpPr>
        <p:spPr>
          <a:xfrm>
            <a:off x="4547126" y="2463800"/>
            <a:ext cx="7048927" cy="2142147"/>
          </a:xfrm>
        </p:spPr>
        <p:txBody>
          <a:bodyPr/>
          <a:lstStyle/>
          <a:p>
            <a:pPr marL="285750" indent="-285750">
              <a:buFont typeface="Arial" panose="020B0604020202020204" pitchFamily="34" charset="0"/>
              <a:buChar char="•"/>
            </a:pPr>
            <a:r>
              <a:rPr lang="en-US" b="0" dirty="0">
                <a:effectLst/>
                <a:latin typeface="+mn-lt"/>
              </a:rPr>
              <a:t>Alternative to const C-strings</a:t>
            </a:r>
          </a:p>
          <a:p>
            <a:pPr marL="285750" indent="-285750">
              <a:buFont typeface="Arial" panose="020B0604020202020204" pitchFamily="34" charset="0"/>
              <a:buChar char="•"/>
            </a:pPr>
            <a:r>
              <a:rPr lang="en-US" b="0" dirty="0">
                <a:effectLst/>
                <a:latin typeface="+mn-lt"/>
              </a:rPr>
              <a:t>Alternative to const string&amp; for function parameters</a:t>
            </a:r>
          </a:p>
          <a:p>
            <a:pPr marL="285750" indent="-285750">
              <a:buFont typeface="Arial" panose="020B0604020202020204" pitchFamily="34" charset="0"/>
              <a:buChar char="•"/>
            </a:pPr>
            <a:r>
              <a:rPr lang="en-US" b="0" dirty="0">
                <a:effectLst/>
                <a:latin typeface="+mn-lt"/>
              </a:rPr>
              <a:t>Better than returning string copies of object data</a:t>
            </a:r>
          </a:p>
          <a:p>
            <a:pPr marL="285750" indent="-285750">
              <a:buFont typeface="Arial" panose="020B0604020202020204" pitchFamily="34" charset="0"/>
              <a:buChar char="•"/>
            </a:pPr>
            <a:r>
              <a:rPr lang="en-US" b="0" dirty="0">
                <a:effectLst/>
                <a:latin typeface="+mn-lt"/>
              </a:rPr>
              <a:t>Use whenever const substrings are required</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b="0" dirty="0">
              <a:effectLst/>
              <a:latin typeface="+mn-lt"/>
            </a:endParaRP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b="0" dirty="0">
              <a:effectLst/>
              <a:latin typeface="+mn-lt"/>
            </a:endParaRP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Changing the text assigned to the </a:t>
            </a:r>
            <a:r>
              <a:rPr lang="en-US" dirty="0" err="1">
                <a:latin typeface="+mn-lt"/>
              </a:rPr>
              <a:t>string_view</a:t>
            </a:r>
            <a:r>
              <a:rPr lang="en-US" dirty="0">
                <a:latin typeface="+mn-lt"/>
              </a:rPr>
              <a:t> </a:t>
            </a:r>
            <a:r>
              <a:rPr lang="en-US" b="1" dirty="0">
                <a:latin typeface="+mn-lt"/>
              </a:rPr>
              <a:t>doesn’t</a:t>
            </a:r>
            <a:r>
              <a:rPr lang="en-US" dirty="0">
                <a:latin typeface="+mn-lt"/>
              </a:rPr>
              <a:t> modify the prior assigned string.</a:t>
            </a:r>
          </a:p>
          <a:p>
            <a:pPr marL="285750" indent="-285750">
              <a:buFont typeface="Arial" panose="020B0604020202020204" pitchFamily="34" charset="0"/>
              <a:buChar char="•"/>
            </a:pPr>
            <a:r>
              <a:rPr lang="en-US" b="0" dirty="0">
                <a:effectLst/>
                <a:latin typeface="+mn-lt"/>
              </a:rPr>
              <a:t>Use </a:t>
            </a:r>
            <a:r>
              <a:rPr lang="en-US" b="1" dirty="0">
                <a:effectLst/>
                <a:latin typeface="+mn-lt"/>
              </a:rPr>
              <a:t>no</a:t>
            </a:r>
            <a:r>
              <a:rPr lang="en-US" dirty="0">
                <a:latin typeface="+mn-lt"/>
              </a:rPr>
              <a:t>, </a:t>
            </a:r>
            <a:r>
              <a:rPr lang="en-US" b="1" dirty="0">
                <a:latin typeface="+mn-lt"/>
              </a:rPr>
              <a:t>s</a:t>
            </a:r>
            <a:r>
              <a:rPr lang="en-US" dirty="0">
                <a:latin typeface="+mn-lt"/>
              </a:rPr>
              <a:t>, or </a:t>
            </a:r>
            <a:r>
              <a:rPr lang="en-US" b="1" dirty="0" err="1">
                <a:latin typeface="+mn-lt"/>
              </a:rPr>
              <a:t>sv</a:t>
            </a:r>
            <a:r>
              <a:rPr lang="en-US" b="1" dirty="0">
                <a:latin typeface="+mn-lt"/>
              </a:rPr>
              <a:t> suffices</a:t>
            </a:r>
            <a:r>
              <a:rPr lang="en-US" dirty="0">
                <a:latin typeface="+mn-lt"/>
              </a:rPr>
              <a:t> to differentiate double-quoted literals</a:t>
            </a:r>
            <a:endParaRPr lang="en-US" b="0" dirty="0">
              <a:effectLst/>
              <a:latin typeface="+mn-lt"/>
            </a:endParaRPr>
          </a:p>
          <a:p>
            <a:pPr marL="285750" indent="-285750">
              <a:buFont typeface="Arial" panose="020B0604020202020204" pitchFamily="34" charset="0"/>
              <a:buChar char="•"/>
            </a:pPr>
            <a:endParaRPr lang="en-GB" dirty="0">
              <a:latin typeface="+mn-lt"/>
            </a:endParaRPr>
          </a:p>
        </p:txBody>
      </p:sp>
      <p:sp>
        <p:nvSpPr>
          <p:cNvPr id="5" name="TextBox 4">
            <a:extLst>
              <a:ext uri="{FF2B5EF4-FFF2-40B4-BE49-F238E27FC236}">
                <a16:creationId xmlns:a16="http://schemas.microsoft.com/office/drawing/2014/main" id="{562CB01C-8EA7-4F2A-A83B-5372566A80A4}"/>
              </a:ext>
            </a:extLst>
          </p:cNvPr>
          <p:cNvSpPr txBox="1"/>
          <p:nvPr/>
        </p:nvSpPr>
        <p:spPr>
          <a:xfrm>
            <a:off x="4481254" y="934485"/>
            <a:ext cx="7456745" cy="830997"/>
          </a:xfrm>
          <a:prstGeom prst="rect">
            <a:avLst/>
          </a:prstGeom>
          <a:solidFill>
            <a:srgbClr val="000000"/>
          </a:solidFill>
        </p:spPr>
        <p:txBody>
          <a:bodyPr wrap="square">
            <a:spAutoFit/>
          </a:bodyPr>
          <a:lstStyle/>
          <a:p>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a:t>
            </a:r>
            <a:r>
              <a:rPr lang="en-US" sz="1600" b="0" dirty="0" err="1">
                <a:solidFill>
                  <a:srgbClr val="CE9178"/>
                </a:solidFill>
                <a:effectLst/>
                <a:latin typeface="Consolas" panose="020B0609020204030204" pitchFamily="49" charset="0"/>
              </a:rPr>
              <a:t>string_view</a:t>
            </a:r>
            <a:r>
              <a:rPr lang="en-US" sz="1600" b="0" dirty="0">
                <a:solidFill>
                  <a:srgbClr val="CE9178"/>
                </a:solidFill>
                <a:effectLst/>
                <a:latin typeface="Consolas" panose="020B0609020204030204" pitchFamily="49" charset="0"/>
              </a:rPr>
              <a:t>&gt;</a:t>
            </a:r>
            <a:endParaRPr lang="en-US" sz="1600" b="0" dirty="0">
              <a:solidFill>
                <a:srgbClr val="FFFFFF"/>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auto</a:t>
            </a:r>
            <a:r>
              <a:rPr lang="en-US" sz="1600" b="0" dirty="0">
                <a:solidFill>
                  <a:srgbClr val="FFFFFF"/>
                </a:solidFill>
                <a:effectLst/>
                <a:latin typeface="Consolas" panose="020B0609020204030204" pitchFamily="49" charset="0"/>
              </a:rPr>
              <a:t> </a:t>
            </a:r>
            <a:r>
              <a:rPr lang="en-US" sz="1600" b="0" dirty="0" err="1">
                <a:solidFill>
                  <a:srgbClr val="FFFFFF"/>
                </a:solidFill>
                <a:effectLst/>
                <a:latin typeface="Consolas" panose="020B0609020204030204" pitchFamily="49" charset="0"/>
              </a:rPr>
              <a:t>world_view</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a:t>
            </a:r>
            <a:r>
              <a:rPr lang="en-US" sz="1600" b="0" dirty="0" err="1">
                <a:solidFill>
                  <a:srgbClr val="FFFFFF"/>
                </a:solidFill>
                <a:effectLst/>
                <a:latin typeface="Consolas" panose="020B0609020204030204" pitchFamily="49" charset="0"/>
              </a:rPr>
              <a:t>string_view</a:t>
            </a:r>
            <a:r>
              <a:rPr lang="en-US" sz="1600" b="0" dirty="0">
                <a:solidFill>
                  <a:srgbClr val="FFFFFF"/>
                </a:solidFill>
                <a:effectLst/>
                <a:latin typeface="Consolas" panose="020B0609020204030204" pitchFamily="49" charset="0"/>
              </a:rPr>
              <a:t>{ </a:t>
            </a:r>
            <a:r>
              <a:rPr lang="en-US" sz="1600" b="0" dirty="0">
                <a:solidFill>
                  <a:srgbClr val="CE9178"/>
                </a:solidFill>
                <a:effectLst/>
                <a:latin typeface="Consolas" panose="020B0609020204030204" pitchFamily="49" charset="0"/>
              </a:rPr>
              <a:t>"Window on the World"</a:t>
            </a:r>
            <a:r>
              <a:rPr lang="en-US" sz="1600" b="0" dirty="0">
                <a:solidFill>
                  <a:srgbClr val="FFFFFF"/>
                </a:solidFill>
                <a:effectLst/>
                <a:latin typeface="Consolas" panose="020B0609020204030204" pitchFamily="49" charset="0"/>
              </a:rPr>
              <a:t> };</a:t>
            </a:r>
          </a:p>
          <a:p>
            <a:r>
              <a:rPr lang="en-US" sz="1600" b="0" dirty="0">
                <a:solidFill>
                  <a:srgbClr val="569CD6"/>
                </a:solidFill>
                <a:effectLst/>
                <a:latin typeface="Consolas" panose="020B0609020204030204" pitchFamily="49" charset="0"/>
              </a:rPr>
              <a:t>auto</a:t>
            </a:r>
            <a:r>
              <a:rPr lang="en-US" sz="1600" b="0" dirty="0">
                <a:solidFill>
                  <a:srgbClr val="FFFFFF"/>
                </a:solidFill>
                <a:effectLst/>
                <a:latin typeface="Consolas" panose="020B0609020204030204" pitchFamily="49" charset="0"/>
              </a:rPr>
              <a:t> </a:t>
            </a:r>
            <a:r>
              <a:rPr lang="en-US" sz="1600" b="0" dirty="0" err="1">
                <a:solidFill>
                  <a:srgbClr val="FFFFFF"/>
                </a:solidFill>
                <a:effectLst/>
                <a:latin typeface="Consolas" panose="020B0609020204030204" pitchFamily="49" charset="0"/>
              </a:rPr>
              <a:t>lastWord</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a:t>
            </a:r>
            <a:r>
              <a:rPr lang="en-US" sz="1600" b="0" dirty="0" err="1">
                <a:solidFill>
                  <a:srgbClr val="9CDCFE"/>
                </a:solidFill>
                <a:effectLst/>
                <a:latin typeface="Consolas" panose="020B0609020204030204" pitchFamily="49" charset="0"/>
              </a:rPr>
              <a:t>world_view</a:t>
            </a:r>
            <a:r>
              <a:rPr lang="en-US" sz="1600" b="0" dirty="0" err="1">
                <a:solidFill>
                  <a:srgbClr val="FFFFFF"/>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substr</a:t>
            </a:r>
            <a:r>
              <a:rPr lang="en-US" sz="1600" b="0" dirty="0">
                <a:solidFill>
                  <a:srgbClr val="FFFFFF"/>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world_view</a:t>
            </a:r>
            <a:r>
              <a:rPr lang="en-US" sz="1600" b="0" dirty="0" err="1">
                <a:solidFill>
                  <a:srgbClr val="FFFFFF"/>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find_last_of</a:t>
            </a:r>
            <a:r>
              <a:rPr lang="en-US" sz="1600" b="0" dirty="0">
                <a:solidFill>
                  <a:srgbClr val="FFFFFF"/>
                </a:solidFill>
                <a:effectLst/>
                <a:latin typeface="Consolas" panose="020B0609020204030204" pitchFamily="49" charset="0"/>
              </a:rPr>
              <a:t>(</a:t>
            </a:r>
            <a:r>
              <a:rPr lang="en-US" sz="1600" b="0" dirty="0">
                <a:solidFill>
                  <a:srgbClr val="CE9178"/>
                </a:solidFill>
                <a:effectLst/>
                <a:latin typeface="Consolas" panose="020B0609020204030204" pitchFamily="49" charset="0"/>
              </a:rPr>
              <a:t>' '</a:t>
            </a:r>
            <a:r>
              <a:rPr lang="en-US" sz="1600" b="0" dirty="0">
                <a:solidFill>
                  <a:srgbClr val="FFFFFF"/>
                </a:solidFill>
                <a:effectLst/>
                <a:latin typeface="Consolas" panose="020B0609020204030204" pitchFamily="49" charset="0"/>
              </a:rPr>
              <a:t>));</a:t>
            </a:r>
          </a:p>
        </p:txBody>
      </p:sp>
      <p:grpSp>
        <p:nvGrpSpPr>
          <p:cNvPr id="10" name="Group 9">
            <a:extLst>
              <a:ext uri="{FF2B5EF4-FFF2-40B4-BE49-F238E27FC236}">
                <a16:creationId xmlns:a16="http://schemas.microsoft.com/office/drawing/2014/main" id="{9568892B-B733-BB38-F6D4-FB8A8C234C18}"/>
              </a:ext>
            </a:extLst>
          </p:cNvPr>
          <p:cNvGrpSpPr/>
          <p:nvPr/>
        </p:nvGrpSpPr>
        <p:grpSpPr>
          <a:xfrm>
            <a:off x="11186479" y="1890711"/>
            <a:ext cx="868361" cy="460412"/>
            <a:chOff x="11183938" y="1821377"/>
            <a:chExt cx="868361" cy="460412"/>
          </a:xfrm>
        </p:grpSpPr>
        <p:pic>
          <p:nvPicPr>
            <p:cNvPr id="6" name="Picture 4">
              <a:extLst>
                <a:ext uri="{FF2B5EF4-FFF2-40B4-BE49-F238E27FC236}">
                  <a16:creationId xmlns:a16="http://schemas.microsoft.com/office/drawing/2014/main" id="{6F0A3E3F-99C4-81B2-2AD7-D50D02046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3938" y="1821377"/>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F7D4A0-16F4-6BED-F7AE-CC4727450B13}"/>
                </a:ext>
              </a:extLst>
            </p:cNvPr>
            <p:cNvSpPr txBox="1"/>
            <p:nvPr/>
          </p:nvSpPr>
          <p:spPr>
            <a:xfrm>
              <a:off x="11593513" y="1890711"/>
              <a:ext cx="458786" cy="369332"/>
            </a:xfrm>
            <a:prstGeom prst="rect">
              <a:avLst/>
            </a:prstGeom>
            <a:noFill/>
          </p:spPr>
          <p:txBody>
            <a:bodyPr wrap="square">
              <a:spAutoFit/>
            </a:bodyPr>
            <a:lstStyle/>
            <a:p>
              <a:r>
                <a:rPr lang="en-US" b="1" dirty="0">
                  <a:latin typeface="+mn-lt"/>
                </a:rPr>
                <a:t>17</a:t>
              </a:r>
              <a:endParaRPr lang="en-GB" dirty="0"/>
            </a:p>
          </p:txBody>
        </p:sp>
      </p:grpSp>
      <p:graphicFrame>
        <p:nvGraphicFramePr>
          <p:cNvPr id="9" name="Table 8">
            <a:extLst>
              <a:ext uri="{FF2B5EF4-FFF2-40B4-BE49-F238E27FC236}">
                <a16:creationId xmlns:a16="http://schemas.microsoft.com/office/drawing/2014/main" id="{B3D459C4-21E2-746F-8D3D-0B53CC57CB48}"/>
              </a:ext>
            </a:extLst>
          </p:cNvPr>
          <p:cNvGraphicFramePr>
            <a:graphicFrameLocks noGrp="1"/>
          </p:cNvGraphicFramePr>
          <p:nvPr>
            <p:extLst>
              <p:ext uri="{D42A27DB-BD31-4B8C-83A1-F6EECF244321}">
                <p14:modId xmlns:p14="http://schemas.microsoft.com/office/powerpoint/2010/main" val="3448356342"/>
              </p:ext>
            </p:extLst>
          </p:nvPr>
        </p:nvGraphicFramePr>
        <p:xfrm>
          <a:off x="4547127" y="4100568"/>
          <a:ext cx="5230176" cy="741680"/>
        </p:xfrm>
        <a:graphic>
          <a:graphicData uri="http://schemas.openxmlformats.org/drawingml/2006/table">
            <a:tbl>
              <a:tblPr firstRow="1" bandRow="1">
                <a:tableStyleId>{5940675A-B579-460E-94D1-54222C63F5DA}</a:tableStyleId>
              </a:tblPr>
              <a:tblGrid>
                <a:gridCol w="1516380">
                  <a:extLst>
                    <a:ext uri="{9D8B030D-6E8A-4147-A177-3AD203B41FA5}">
                      <a16:colId xmlns:a16="http://schemas.microsoft.com/office/drawing/2014/main" val="3206078287"/>
                    </a:ext>
                  </a:extLst>
                </a:gridCol>
                <a:gridCol w="1237932">
                  <a:extLst>
                    <a:ext uri="{9D8B030D-6E8A-4147-A177-3AD203B41FA5}">
                      <a16:colId xmlns:a16="http://schemas.microsoft.com/office/drawing/2014/main" val="3788520512"/>
                    </a:ext>
                  </a:extLst>
                </a:gridCol>
                <a:gridCol w="1237932">
                  <a:extLst>
                    <a:ext uri="{9D8B030D-6E8A-4147-A177-3AD203B41FA5}">
                      <a16:colId xmlns:a16="http://schemas.microsoft.com/office/drawing/2014/main" val="3868883496"/>
                    </a:ext>
                  </a:extLst>
                </a:gridCol>
                <a:gridCol w="1237932">
                  <a:extLst>
                    <a:ext uri="{9D8B030D-6E8A-4147-A177-3AD203B41FA5}">
                      <a16:colId xmlns:a16="http://schemas.microsoft.com/office/drawing/2014/main" val="1442448322"/>
                    </a:ext>
                  </a:extLst>
                </a:gridCol>
              </a:tblGrid>
              <a:tr h="370840">
                <a:tc>
                  <a:txBody>
                    <a:bodyPr/>
                    <a:lstStyle/>
                    <a:p>
                      <a:r>
                        <a:rPr lang="en-GB" sz="1600" b="1" dirty="0">
                          <a:latin typeface="Consolas" panose="020B0609020204030204" pitchFamily="49" charset="0"/>
                        </a:rPr>
                        <a:t>string-view</a:t>
                      </a:r>
                    </a:p>
                  </a:txBody>
                  <a:tcPr anchor="ctr"/>
                </a:tc>
                <a:tc>
                  <a:txBody>
                    <a:bodyPr/>
                    <a:lstStyle/>
                    <a:p>
                      <a:pPr algn="ctr"/>
                      <a:r>
                        <a:rPr lang="en-GB" sz="1600" dirty="0"/>
                        <a:t>==</a:t>
                      </a:r>
                    </a:p>
                  </a:txBody>
                  <a:tcPr anchor="ctr"/>
                </a:tc>
                <a:tc>
                  <a:txBody>
                    <a:bodyPr/>
                    <a:lstStyle/>
                    <a:p>
                      <a:r>
                        <a:rPr lang="en-GB" sz="1600" b="1" dirty="0">
                          <a:latin typeface="Consolas" panose="020B0609020204030204" pitchFamily="49" charset="0"/>
                        </a:rPr>
                        <a:t>char*</a:t>
                      </a:r>
                    </a:p>
                  </a:txBody>
                  <a:tcPr anchor="ctr"/>
                </a:tc>
                <a:tc>
                  <a:txBody>
                    <a:bodyPr/>
                    <a:lstStyle/>
                    <a:p>
                      <a:r>
                        <a:rPr lang="en-GB" sz="1600" dirty="0"/>
                        <a:t>Size</a:t>
                      </a:r>
                    </a:p>
                  </a:txBody>
                  <a:tcPr anchor="ctr"/>
                </a:tc>
                <a:extLst>
                  <a:ext uri="{0D108BD9-81ED-4DB2-BD59-A6C34878D82A}">
                    <a16:rowId xmlns:a16="http://schemas.microsoft.com/office/drawing/2014/main" val="2350185275"/>
                  </a:ext>
                </a:extLst>
              </a:tr>
              <a:tr h="370840">
                <a:tc>
                  <a:txBody>
                    <a:bodyPr/>
                    <a:lstStyle/>
                    <a:p>
                      <a:r>
                        <a:rPr lang="en-GB" sz="1600" b="0" dirty="0">
                          <a:latin typeface="+mn-lt"/>
                        </a:rPr>
                        <a:t>16 bytes</a:t>
                      </a:r>
                    </a:p>
                  </a:txBody>
                  <a:tcPr anchor="ctr"/>
                </a:tc>
                <a:tc>
                  <a:txBody>
                    <a:bodyPr/>
                    <a:lstStyle/>
                    <a:p>
                      <a:endParaRPr lang="en-GB" sz="1600" dirty="0"/>
                    </a:p>
                  </a:txBody>
                  <a:tcPr anchor="ctr"/>
                </a:tc>
                <a:tc>
                  <a:txBody>
                    <a:bodyPr/>
                    <a:lstStyle/>
                    <a:p>
                      <a:r>
                        <a:rPr lang="en-GB" sz="1600" b="1" dirty="0" err="1">
                          <a:latin typeface="Consolas" panose="020B0609020204030204" pitchFamily="49" charset="0"/>
                        </a:rPr>
                        <a:t>uintptr_t</a:t>
                      </a:r>
                      <a:endParaRPr lang="en-GB" sz="1600" b="1" dirty="0">
                        <a:latin typeface="Consolas" panose="020B0609020204030204" pitchFamily="49" charset="0"/>
                      </a:endParaRPr>
                    </a:p>
                  </a:txBody>
                  <a:tcPr anchor="ctr"/>
                </a:tc>
                <a:tc>
                  <a:txBody>
                    <a:bodyPr/>
                    <a:lstStyle/>
                    <a:p>
                      <a:r>
                        <a:rPr lang="en-GB" sz="1600" b="1" dirty="0" err="1">
                          <a:latin typeface="Consolas" panose="020B0609020204030204" pitchFamily="49" charset="0"/>
                        </a:rPr>
                        <a:t>size_t</a:t>
                      </a:r>
                      <a:endParaRPr lang="en-GB" sz="1600" b="1" dirty="0">
                        <a:latin typeface="Consolas" panose="020B0609020204030204" pitchFamily="49" charset="0"/>
                      </a:endParaRPr>
                    </a:p>
                  </a:txBody>
                  <a:tcPr anchor="ctr"/>
                </a:tc>
                <a:extLst>
                  <a:ext uri="{0D108BD9-81ED-4DB2-BD59-A6C34878D82A}">
                    <a16:rowId xmlns:a16="http://schemas.microsoft.com/office/drawing/2014/main" val="1043851478"/>
                  </a:ext>
                </a:extLst>
              </a:tr>
            </a:tbl>
          </a:graphicData>
        </a:graphic>
      </p:graphicFrame>
    </p:spTree>
    <p:extLst>
      <p:ext uri="{BB962C8B-B14F-4D97-AF65-F5344CB8AC3E}">
        <p14:creationId xmlns:p14="http://schemas.microsoft.com/office/powerpoint/2010/main" val="1195079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9CE490-028F-9EB6-47AA-4E947514DD2E}"/>
              </a:ext>
            </a:extLst>
          </p:cNvPr>
          <p:cNvSpPr>
            <a:spLocks noGrp="1"/>
          </p:cNvSpPr>
          <p:nvPr>
            <p:ph type="body" sz="quarter" idx="10"/>
          </p:nvPr>
        </p:nvSpPr>
        <p:spPr/>
        <p:txBody>
          <a:bodyPr/>
          <a:lstStyle/>
          <a:p>
            <a:r>
              <a:rPr lang="en-GB" cap="none" dirty="0" err="1"/>
              <a:t>string_viewMemory</a:t>
            </a:r>
            <a:r>
              <a:rPr lang="en-GB" cap="none" dirty="0"/>
              <a:t> View</a:t>
            </a:r>
          </a:p>
        </p:txBody>
      </p:sp>
      <p:sp>
        <p:nvSpPr>
          <p:cNvPr id="3" name="Text Placeholder 2">
            <a:extLst>
              <a:ext uri="{FF2B5EF4-FFF2-40B4-BE49-F238E27FC236}">
                <a16:creationId xmlns:a16="http://schemas.microsoft.com/office/drawing/2014/main" id="{40A92816-7090-900F-3A8F-2CD1C38A67A5}"/>
              </a:ext>
            </a:extLst>
          </p:cNvPr>
          <p:cNvSpPr>
            <a:spLocks noGrp="1"/>
          </p:cNvSpPr>
          <p:nvPr>
            <p:ph type="body" sz="quarter" idx="15"/>
          </p:nvPr>
        </p:nvSpPr>
        <p:spPr>
          <a:xfrm>
            <a:off x="4602797" y="378435"/>
            <a:ext cx="7204417" cy="3723548"/>
          </a:xfrm>
        </p:spPr>
        <p:txBody>
          <a:bodyPr/>
          <a:lstStyle/>
          <a:p>
            <a:r>
              <a:rPr lang="en-GB" dirty="0"/>
              <a:t>Here’s the initial storage of the C-String literal which will be used to initialise the </a:t>
            </a:r>
            <a:r>
              <a:rPr lang="en-GB" dirty="0" err="1"/>
              <a:t>string_view</a:t>
            </a:r>
            <a:r>
              <a:rPr lang="en-GB" dirty="0"/>
              <a:t> instance at run-time.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Note the additional strings for the </a:t>
            </a:r>
            <a:r>
              <a:rPr lang="en-GB" dirty="0" err="1"/>
              <a:t>substr</a:t>
            </a:r>
            <a:r>
              <a:rPr lang="en-GB" dirty="0"/>
              <a:t> guard check.</a:t>
            </a:r>
          </a:p>
          <a:p>
            <a:endParaRPr lang="en-GB" dirty="0"/>
          </a:p>
        </p:txBody>
      </p:sp>
      <p:pic>
        <p:nvPicPr>
          <p:cNvPr id="5" name="Picture 4" descr="A screenshot of a computer&#10;&#10;Description automatically generated">
            <a:extLst>
              <a:ext uri="{FF2B5EF4-FFF2-40B4-BE49-F238E27FC236}">
                <a16:creationId xmlns:a16="http://schemas.microsoft.com/office/drawing/2014/main" id="{51F4337B-FCAA-F4C7-D7CE-49A071947267}"/>
              </a:ext>
            </a:extLst>
          </p:cNvPr>
          <p:cNvPicPr>
            <a:picLocks noChangeAspect="1"/>
          </p:cNvPicPr>
          <p:nvPr/>
        </p:nvPicPr>
        <p:blipFill>
          <a:blip r:embed="rId3"/>
          <a:stretch>
            <a:fillRect/>
          </a:stretch>
        </p:blipFill>
        <p:spPr>
          <a:xfrm>
            <a:off x="4602797" y="1254443"/>
            <a:ext cx="7204417" cy="3376300"/>
          </a:xfrm>
          <a:prstGeom prst="rect">
            <a:avLst/>
          </a:prstGeom>
        </p:spPr>
      </p:pic>
    </p:spTree>
    <p:extLst>
      <p:ext uri="{BB962C8B-B14F-4D97-AF65-F5344CB8AC3E}">
        <p14:creationId xmlns:p14="http://schemas.microsoft.com/office/powerpoint/2010/main" val="1452100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FF604-A841-6B61-CD0C-12177DEFE157}"/>
              </a:ext>
            </a:extLst>
          </p:cNvPr>
          <p:cNvSpPr>
            <a:spLocks noGrp="1"/>
          </p:cNvSpPr>
          <p:nvPr>
            <p:ph type="body" sz="quarter" idx="10"/>
          </p:nvPr>
        </p:nvSpPr>
        <p:spPr/>
        <p:txBody>
          <a:bodyPr/>
          <a:lstStyle/>
          <a:p>
            <a:r>
              <a:rPr lang="en-US" cap="none" dirty="0"/>
              <a:t>std::format for String Construction</a:t>
            </a:r>
            <a:endParaRPr lang="en-GB" cap="none" dirty="0"/>
          </a:p>
        </p:txBody>
      </p:sp>
      <p:sp>
        <p:nvSpPr>
          <p:cNvPr id="3" name="Text Placeholder 2">
            <a:extLst>
              <a:ext uri="{FF2B5EF4-FFF2-40B4-BE49-F238E27FC236}">
                <a16:creationId xmlns:a16="http://schemas.microsoft.com/office/drawing/2014/main" id="{4F3ACAD5-1338-8F5E-74B2-ADB904F9ED54}"/>
              </a:ext>
            </a:extLst>
          </p:cNvPr>
          <p:cNvSpPr>
            <a:spLocks noGrp="1"/>
          </p:cNvSpPr>
          <p:nvPr>
            <p:ph type="body" sz="quarter" idx="15"/>
          </p:nvPr>
        </p:nvSpPr>
        <p:spPr>
          <a:xfrm>
            <a:off x="4481254" y="2539267"/>
            <a:ext cx="7558346" cy="4094163"/>
          </a:xfrm>
        </p:spPr>
        <p:txBody>
          <a:bodyPr/>
          <a:lstStyle/>
          <a:p>
            <a:pPr marL="285750" indent="-285750">
              <a:buFont typeface="Arial" panose="020B0604020202020204" pitchFamily="34" charset="0"/>
              <a:buChar char="•"/>
            </a:pPr>
            <a:r>
              <a:rPr lang="en-US" b="0" dirty="0">
                <a:effectLst/>
                <a:latin typeface="+mn-lt"/>
              </a:rPr>
              <a:t>Returns a string</a:t>
            </a:r>
          </a:p>
          <a:p>
            <a:pPr marL="285750" indent="-285750">
              <a:buFont typeface="Arial" panose="020B0604020202020204" pitchFamily="34" charset="0"/>
              <a:buChar char="•"/>
            </a:pPr>
            <a:r>
              <a:rPr lang="en-US" b="0" dirty="0">
                <a:effectLst/>
                <a:latin typeface="+mn-lt"/>
              </a:rPr>
              <a:t>Easier than </a:t>
            </a:r>
            <a:r>
              <a:rPr lang="en-US" b="1" dirty="0" err="1">
                <a:effectLst/>
                <a:latin typeface="Consolas" panose="020B0609020204030204" pitchFamily="49" charset="0"/>
              </a:rPr>
              <a:t>stringstream</a:t>
            </a:r>
            <a:r>
              <a:rPr lang="en-US" b="0" dirty="0">
                <a:effectLst/>
                <a:latin typeface="+mn-lt"/>
              </a:rPr>
              <a:t> class from </a:t>
            </a:r>
            <a:r>
              <a:rPr lang="en-US" b="1" dirty="0">
                <a:effectLst/>
                <a:latin typeface="Consolas" panose="020B0609020204030204" pitchFamily="49" charset="0"/>
              </a:rPr>
              <a:t>&lt;</a:t>
            </a:r>
            <a:r>
              <a:rPr lang="en-US" b="1" dirty="0" err="1">
                <a:effectLst/>
                <a:latin typeface="Consolas" panose="020B0609020204030204" pitchFamily="49" charset="0"/>
              </a:rPr>
              <a:t>sstream</a:t>
            </a:r>
            <a:r>
              <a:rPr lang="en-US" b="1" dirty="0">
                <a:effectLst/>
                <a:latin typeface="Consolas" panose="020B0609020204030204" pitchFamily="49" charset="0"/>
              </a:rPr>
              <a:t>&gt;</a:t>
            </a:r>
          </a:p>
          <a:p>
            <a:pPr marL="285750" indent="-285750">
              <a:buFont typeface="Arial" panose="020B0604020202020204" pitchFamily="34" charset="0"/>
              <a:buChar char="•"/>
            </a:pPr>
            <a:r>
              <a:rPr lang="en-US" b="0" dirty="0">
                <a:effectLst/>
                <a:latin typeface="+mn-lt"/>
              </a:rPr>
              <a:t>No interpolation (e.g. variable embedding) - yet!</a:t>
            </a:r>
          </a:p>
          <a:p>
            <a:pPr marL="285750" indent="-285750">
              <a:buFont typeface="Arial" panose="020B0604020202020204" pitchFamily="34" charset="0"/>
              <a:buChar char="•"/>
            </a:pPr>
            <a:r>
              <a:rPr lang="en-US" b="0" dirty="0">
                <a:effectLst/>
                <a:latin typeface="+mn-lt"/>
              </a:rPr>
              <a:t>Formatting as in Python and like C’s </a:t>
            </a:r>
            <a:r>
              <a:rPr lang="en-US" b="1" dirty="0" err="1">
                <a:effectLst/>
                <a:latin typeface="Consolas" panose="020B0609020204030204" pitchFamily="49" charset="0"/>
              </a:rPr>
              <a:t>printf</a:t>
            </a:r>
            <a:endParaRPr lang="en-US" b="0" dirty="0">
              <a:effectLst/>
              <a:latin typeface="+mn-lt"/>
            </a:endParaRPr>
          </a:p>
          <a:p>
            <a:pPr marL="285750" indent="-285750">
              <a:buFont typeface="Arial" panose="020B0604020202020204" pitchFamily="34" charset="0"/>
              <a:buChar char="•"/>
            </a:pPr>
            <a:r>
              <a:rPr lang="en-US" b="0" dirty="0">
                <a:effectLst/>
                <a:latin typeface="+mn-lt"/>
              </a:rPr>
              <a:t>Using </a:t>
            </a:r>
            <a:r>
              <a:rPr lang="en-US" b="1" dirty="0">
                <a:latin typeface="Consolas" panose="020B0609020204030204" pitchFamily="49" charset="0"/>
              </a:rPr>
              <a:t>{</a:t>
            </a:r>
            <a:r>
              <a:rPr lang="en-US" b="1" dirty="0" err="1">
                <a:latin typeface="Consolas" panose="020B0609020204030204" pitchFamily="49" charset="0"/>
              </a:rPr>
              <a:t>argIndex:format</a:t>
            </a:r>
            <a:r>
              <a:rPr lang="en-US" b="1" dirty="0">
                <a:latin typeface="Consolas" panose="020B0609020204030204" pitchFamily="49" charset="0"/>
              </a:rPr>
              <a:t>} </a:t>
            </a:r>
            <a:r>
              <a:rPr lang="en-US" b="0" dirty="0">
                <a:effectLst/>
                <a:latin typeface="+mn-lt"/>
              </a:rPr>
              <a:t>placeholder</a:t>
            </a:r>
          </a:p>
          <a:p>
            <a:pPr marL="285750" indent="-285750">
              <a:buFont typeface="Arial" panose="020B0604020202020204" pitchFamily="34" charset="0"/>
              <a:buChar char="•"/>
            </a:pPr>
            <a:r>
              <a:rPr lang="en-US" b="0" dirty="0">
                <a:effectLst/>
                <a:latin typeface="+mn-lt"/>
              </a:rPr>
              <a:t>Both parts optional</a:t>
            </a:r>
          </a:p>
          <a:p>
            <a:endParaRPr lang="en-GB" dirty="0"/>
          </a:p>
        </p:txBody>
      </p:sp>
      <p:sp>
        <p:nvSpPr>
          <p:cNvPr id="4" name="TextBox 3">
            <a:extLst>
              <a:ext uri="{FF2B5EF4-FFF2-40B4-BE49-F238E27FC236}">
                <a16:creationId xmlns:a16="http://schemas.microsoft.com/office/drawing/2014/main" id="{42251476-DE25-81B1-0679-B8EF71175A44}"/>
              </a:ext>
            </a:extLst>
          </p:cNvPr>
          <p:cNvSpPr txBox="1"/>
          <p:nvPr/>
        </p:nvSpPr>
        <p:spPr>
          <a:xfrm>
            <a:off x="4481254" y="934485"/>
            <a:ext cx="7558346" cy="830997"/>
          </a:xfrm>
          <a:prstGeom prst="rect">
            <a:avLst/>
          </a:prstGeom>
          <a:solidFill>
            <a:srgbClr val="000000"/>
          </a:solidFill>
        </p:spPr>
        <p:txBody>
          <a:bodyPr wrap="square">
            <a:spAutoFit/>
          </a:bodyPr>
          <a:lstStyle/>
          <a:p>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&lt;format&gt;</a:t>
            </a:r>
            <a:endParaRPr lang="en-US" sz="1600" b="0" dirty="0">
              <a:solidFill>
                <a:srgbClr val="FFFFFF"/>
              </a:solidFill>
              <a:effectLst/>
              <a:latin typeface="Consolas" panose="020B0609020204030204" pitchFamily="49" charset="0"/>
            </a:endParaRPr>
          </a:p>
          <a:p>
            <a:br>
              <a:rPr lang="en-US" sz="1600" b="0" dirty="0">
                <a:solidFill>
                  <a:srgbClr val="FFFFFF"/>
                </a:solidFill>
                <a:effectLst/>
                <a:latin typeface="Consolas" panose="020B0609020204030204" pitchFamily="49" charset="0"/>
              </a:rPr>
            </a:br>
            <a:r>
              <a:rPr lang="en-US" sz="1600" b="0" dirty="0">
                <a:solidFill>
                  <a:srgbClr val="FFFFFF"/>
                </a:solidFill>
                <a:effectLst/>
                <a:latin typeface="Consolas" panose="020B0609020204030204" pitchFamily="49" charset="0"/>
              </a:rPr>
              <a:t>msg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std</a:t>
            </a:r>
            <a:r>
              <a:rPr lang="en-US" sz="1600" b="0" dirty="0">
                <a:solidFill>
                  <a:srgbClr val="FFFFFF"/>
                </a:solidFill>
                <a:effectLst/>
                <a:latin typeface="Consolas" panose="020B0609020204030204" pitchFamily="49" charset="0"/>
              </a:rPr>
              <a:t>::</a:t>
            </a:r>
            <a:r>
              <a:rPr lang="en-US" sz="1600" b="0" dirty="0">
                <a:solidFill>
                  <a:srgbClr val="DCDCAA"/>
                </a:solidFill>
                <a:effectLst/>
                <a:latin typeface="Consolas" panose="020B0609020204030204" pitchFamily="49" charset="0"/>
              </a:rPr>
              <a:t>format</a:t>
            </a:r>
            <a:r>
              <a:rPr lang="en-US" sz="1600" b="0" dirty="0">
                <a:solidFill>
                  <a:srgbClr val="FFFFFF"/>
                </a:solidFill>
                <a:effectLst/>
                <a:latin typeface="Consolas" panose="020B0609020204030204" pitchFamily="49" charset="0"/>
              </a:rPr>
              <a:t>(</a:t>
            </a:r>
            <a:r>
              <a:rPr lang="en-US" sz="1600" b="0" dirty="0">
                <a:solidFill>
                  <a:srgbClr val="CE9178"/>
                </a:solidFill>
                <a:effectLst/>
                <a:latin typeface="Consolas" panose="020B0609020204030204" pitchFamily="49" charset="0"/>
              </a:rPr>
              <a:t>"written {0:0&gt;3} lines of code"</a:t>
            </a:r>
            <a:r>
              <a:rPr lang="en-US" sz="1600" b="0" dirty="0">
                <a:solidFill>
                  <a:srgbClr val="FFFFFF"/>
                </a:solidFill>
                <a:effectLst/>
                <a:latin typeface="Consolas" panose="020B0609020204030204" pitchFamily="49" charset="0"/>
              </a:rPr>
              <a:t>, _</a:t>
            </a:r>
            <a:r>
              <a:rPr lang="en-US" sz="1600" b="0" dirty="0" err="1">
                <a:solidFill>
                  <a:srgbClr val="FFFFFF"/>
                </a:solidFill>
                <a:effectLst/>
                <a:latin typeface="Consolas" panose="020B0609020204030204" pitchFamily="49" charset="0"/>
              </a:rPr>
              <a:t>code_written</a:t>
            </a:r>
            <a:r>
              <a:rPr lang="en-US" sz="1600" b="0" dirty="0">
                <a:solidFill>
                  <a:srgbClr val="FFFFFF"/>
                </a:solidFill>
                <a:effectLst/>
                <a:latin typeface="Consolas" panose="020B0609020204030204" pitchFamily="49" charset="0"/>
              </a:rPr>
              <a:t>);</a:t>
            </a:r>
          </a:p>
        </p:txBody>
      </p:sp>
      <p:grpSp>
        <p:nvGrpSpPr>
          <p:cNvPr id="7" name="Group 6">
            <a:extLst>
              <a:ext uri="{FF2B5EF4-FFF2-40B4-BE49-F238E27FC236}">
                <a16:creationId xmlns:a16="http://schemas.microsoft.com/office/drawing/2014/main" id="{7A4A30A5-F2E6-4292-AD06-7D05665D90DF}"/>
              </a:ext>
            </a:extLst>
          </p:cNvPr>
          <p:cNvGrpSpPr/>
          <p:nvPr/>
        </p:nvGrpSpPr>
        <p:grpSpPr>
          <a:xfrm>
            <a:off x="11231563" y="1843123"/>
            <a:ext cx="960437" cy="460412"/>
            <a:chOff x="11231563" y="1843123"/>
            <a:chExt cx="960437" cy="460412"/>
          </a:xfrm>
        </p:grpSpPr>
        <p:pic>
          <p:nvPicPr>
            <p:cNvPr id="5" name="Picture 4">
              <a:extLst>
                <a:ext uri="{FF2B5EF4-FFF2-40B4-BE49-F238E27FC236}">
                  <a16:creationId xmlns:a16="http://schemas.microsoft.com/office/drawing/2014/main" id="{48437237-2EB1-712B-315E-08585DB22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1563" y="1843123"/>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A17E927-8AE9-82A9-0419-C415D16DAEA7}"/>
                </a:ext>
              </a:extLst>
            </p:cNvPr>
            <p:cNvSpPr txBox="1"/>
            <p:nvPr/>
          </p:nvSpPr>
          <p:spPr>
            <a:xfrm>
              <a:off x="11631613" y="1888663"/>
              <a:ext cx="560387" cy="369332"/>
            </a:xfrm>
            <a:prstGeom prst="rect">
              <a:avLst/>
            </a:prstGeom>
            <a:noFill/>
          </p:spPr>
          <p:txBody>
            <a:bodyPr wrap="square">
              <a:spAutoFit/>
            </a:bodyPr>
            <a:lstStyle/>
            <a:p>
              <a:r>
                <a:rPr lang="en-US" b="1" dirty="0"/>
                <a:t>20</a:t>
              </a:r>
              <a:endParaRPr lang="en-GB" dirty="0"/>
            </a:p>
          </p:txBody>
        </p:sp>
      </p:grpSp>
    </p:spTree>
    <p:extLst>
      <p:ext uri="{BB962C8B-B14F-4D97-AF65-F5344CB8AC3E}">
        <p14:creationId xmlns:p14="http://schemas.microsoft.com/office/powerpoint/2010/main" val="2724843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Lab #6</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Strings (coding perspective)</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Lab #7</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Strings (reverse engineering perspective)</a:t>
            </a:r>
          </a:p>
          <a:p>
            <a:endParaRPr lang="en-GB" dirty="0"/>
          </a:p>
        </p:txBody>
      </p:sp>
    </p:spTree>
    <p:extLst>
      <p:ext uri="{BB962C8B-B14F-4D97-AF65-F5344CB8AC3E}">
        <p14:creationId xmlns:p14="http://schemas.microsoft.com/office/powerpoint/2010/main" val="4107847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i="1" cap="none" dirty="0"/>
              <a:t>C++ Strings</a:t>
            </a:r>
            <a:endParaRPr lang="en-GB" sz="2800" cap="none" dirty="0"/>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4765676" y="373714"/>
            <a:ext cx="3421062" cy="6110572"/>
          </a:xfrm>
        </p:spPr>
        <p:txBody>
          <a:bodyPr/>
          <a:lstStyle/>
          <a:p>
            <a:pPr>
              <a:spcAft>
                <a:spcPts val="0"/>
              </a:spcAft>
            </a:pPr>
            <a:r>
              <a:rPr lang="en-US" dirty="0"/>
              <a:t>Learning Journey:</a:t>
            </a:r>
          </a:p>
          <a:p>
            <a:pPr>
              <a:spcAft>
                <a:spcPts val="0"/>
              </a:spcAft>
            </a:pPr>
            <a:endParaRPr lang="en-US" dirty="0"/>
          </a:p>
          <a:p>
            <a:pPr marL="0" lvl="1" indent="0">
              <a:lnSpc>
                <a:spcPct val="100000"/>
              </a:lnSpc>
              <a:spcAft>
                <a:spcPts val="0"/>
              </a:spcAft>
              <a:buNone/>
            </a:pPr>
            <a:r>
              <a:rPr lang="en-GB" sz="1100" dirty="0"/>
              <a:t>Need a drink?</a:t>
            </a:r>
          </a:p>
          <a:p>
            <a:pPr marL="0" lvl="1" indent="0">
              <a:lnSpc>
                <a:spcPct val="100000"/>
              </a:lnSpc>
              <a:spcAft>
                <a:spcPts val="0"/>
              </a:spcAft>
              <a:buNone/>
            </a:pPr>
            <a:r>
              <a:rPr lang="en-GB" sz="1100" dirty="0"/>
              <a:t>&lt;</a:t>
            </a:r>
            <a:r>
              <a:rPr lang="en-GB" sz="1100" dirty="0" err="1"/>
              <a:t>cstring</a:t>
            </a:r>
            <a:r>
              <a:rPr lang="en-GB" sz="1100" dirty="0"/>
              <a:t>&gt;</a:t>
            </a:r>
          </a:p>
          <a:p>
            <a:pPr marL="0" lvl="1" indent="0">
              <a:lnSpc>
                <a:spcPct val="100000"/>
              </a:lnSpc>
              <a:spcAft>
                <a:spcPts val="0"/>
              </a:spcAft>
              <a:buNone/>
            </a:pPr>
            <a:r>
              <a:rPr lang="en-GB" sz="1100" dirty="0"/>
              <a:t>C-string memory layout</a:t>
            </a:r>
            <a:br>
              <a:rPr lang="en-GB" sz="1100" dirty="0"/>
            </a:br>
            <a:r>
              <a:rPr lang="en-GB" sz="1100" dirty="0"/>
              <a:t>C-string memory view (executable)</a:t>
            </a:r>
          </a:p>
          <a:p>
            <a:pPr marL="0" lvl="1" indent="0">
              <a:lnSpc>
                <a:spcPct val="100000"/>
              </a:lnSpc>
              <a:spcAft>
                <a:spcPts val="0"/>
              </a:spcAft>
              <a:buNone/>
            </a:pPr>
            <a:r>
              <a:rPr lang="en-GB" sz="1100" dirty="0"/>
              <a:t>&lt;string&gt;</a:t>
            </a:r>
          </a:p>
          <a:p>
            <a:pPr marL="0" lvl="1" indent="0">
              <a:lnSpc>
                <a:spcPct val="100000"/>
              </a:lnSpc>
              <a:spcAft>
                <a:spcPts val="0"/>
              </a:spcAft>
              <a:buNone/>
            </a:pPr>
            <a:r>
              <a:rPr lang="en-GB" sz="1100" dirty="0"/>
              <a:t>string Benefits</a:t>
            </a:r>
          </a:p>
          <a:p>
            <a:pPr marL="0" lvl="1" indent="0">
              <a:lnSpc>
                <a:spcPct val="100000"/>
              </a:lnSpc>
              <a:spcAft>
                <a:spcPts val="0"/>
              </a:spcAft>
              <a:buNone/>
            </a:pPr>
            <a:r>
              <a:rPr lang="en-GB" sz="1100" dirty="0"/>
              <a:t>string Instantiation Variances</a:t>
            </a:r>
          </a:p>
          <a:p>
            <a:pPr marL="0" lvl="1" indent="0">
              <a:lnSpc>
                <a:spcPct val="100000"/>
              </a:lnSpc>
              <a:spcAft>
                <a:spcPts val="0"/>
              </a:spcAft>
              <a:buNone/>
            </a:pPr>
            <a:r>
              <a:rPr lang="en-GB" sz="1100" dirty="0"/>
              <a:t>Raw String Literals</a:t>
            </a:r>
          </a:p>
          <a:p>
            <a:pPr marL="0" lvl="1" indent="0">
              <a:lnSpc>
                <a:spcPct val="100000"/>
              </a:lnSpc>
              <a:spcAft>
                <a:spcPts val="0"/>
              </a:spcAft>
              <a:buNone/>
            </a:pPr>
            <a:r>
              <a:rPr lang="en-GB" sz="1100" dirty="0"/>
              <a:t>Small string optimization (SSO)</a:t>
            </a:r>
          </a:p>
          <a:p>
            <a:pPr marL="0" lvl="1" indent="0">
              <a:lnSpc>
                <a:spcPct val="100000"/>
              </a:lnSpc>
              <a:spcAft>
                <a:spcPts val="0"/>
              </a:spcAft>
              <a:buNone/>
            </a:pPr>
            <a:r>
              <a:rPr lang="en-GB" sz="1100" dirty="0" err="1"/>
              <a:t>gcc</a:t>
            </a:r>
            <a:r>
              <a:rPr lang="en-GB" sz="1100" dirty="0"/>
              <a:t> string</a:t>
            </a:r>
          </a:p>
          <a:p>
            <a:pPr marL="0" lvl="1" indent="0">
              <a:lnSpc>
                <a:spcPct val="100000"/>
              </a:lnSpc>
              <a:spcAft>
                <a:spcPts val="0"/>
              </a:spcAft>
              <a:buNone/>
            </a:pPr>
            <a:r>
              <a:rPr lang="en-GB" sz="1100" dirty="0" err="1"/>
              <a:t>string_view</a:t>
            </a:r>
            <a:endParaRPr lang="en-GB" sz="1100" dirty="0"/>
          </a:p>
          <a:p>
            <a:pPr marL="0" lvl="1" indent="0">
              <a:lnSpc>
                <a:spcPct val="100000"/>
              </a:lnSpc>
              <a:spcAft>
                <a:spcPts val="0"/>
              </a:spcAft>
              <a:buNone/>
            </a:pPr>
            <a:r>
              <a:rPr lang="en-GB" sz="1100" dirty="0" err="1"/>
              <a:t>string_view</a:t>
            </a:r>
            <a:r>
              <a:rPr lang="en-GB" sz="1100" dirty="0"/>
              <a:t> usage</a:t>
            </a:r>
          </a:p>
          <a:p>
            <a:pPr marL="0" lvl="1" indent="0">
              <a:lnSpc>
                <a:spcPct val="100000"/>
              </a:lnSpc>
              <a:spcAft>
                <a:spcPts val="0"/>
              </a:spcAft>
              <a:buNone/>
            </a:pPr>
            <a:r>
              <a:rPr lang="en-GB" sz="1100" dirty="0"/>
              <a:t>std::format for string construction</a:t>
            </a:r>
          </a:p>
          <a:p>
            <a:pPr marL="0" lvl="1" indent="0">
              <a:lnSpc>
                <a:spcPct val="100000"/>
              </a:lnSpc>
              <a:spcAft>
                <a:spcPts val="0"/>
              </a:spcAft>
              <a:buNone/>
            </a:pPr>
            <a:endParaRPr lang="en-GB" sz="1600" dirty="0"/>
          </a:p>
          <a:p>
            <a:pPr marL="0" lvl="1" indent="0">
              <a:lnSpc>
                <a:spcPct val="100000"/>
              </a:lnSpc>
              <a:spcAft>
                <a:spcPts val="0"/>
              </a:spcAft>
              <a:buSzPct val="115000"/>
              <a:buNone/>
            </a:pPr>
            <a:r>
              <a:rPr lang="en-GB" sz="1600" dirty="0"/>
              <a:t>Lab #6</a:t>
            </a:r>
          </a:p>
          <a:p>
            <a:pPr marL="0" lvl="1" indent="0">
              <a:lnSpc>
                <a:spcPct val="100000"/>
              </a:lnSpc>
              <a:spcAft>
                <a:spcPts val="0"/>
              </a:spcAft>
              <a:buSzPct val="115000"/>
              <a:buNone/>
            </a:pPr>
            <a:r>
              <a:rPr lang="en-GB" sz="1100" dirty="0"/>
              <a:t>Strings from a coding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Lab #7</a:t>
            </a:r>
          </a:p>
          <a:p>
            <a:pPr marL="0" lvl="1" indent="0">
              <a:lnSpc>
                <a:spcPct val="100000"/>
              </a:lnSpc>
              <a:spcAft>
                <a:spcPts val="0"/>
              </a:spcAft>
              <a:buSzPct val="115000"/>
              <a:buNone/>
            </a:pPr>
            <a:r>
              <a:rPr lang="en-GB" sz="1100" dirty="0"/>
              <a:t>Strings from a reverse engineering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Summary</a:t>
            </a:r>
          </a:p>
          <a:p>
            <a:pPr marL="0" lvl="1" indent="0">
              <a:lnSpc>
                <a:spcPct val="100000"/>
              </a:lnSpc>
              <a:buSzPct val="115000"/>
              <a:buNone/>
            </a:pPr>
            <a:endParaRPr lang="en-GB" sz="1600" dirty="0"/>
          </a:p>
          <a:p>
            <a:pPr marL="0" lvl="1" indent="0">
              <a:lnSpc>
                <a:spcPct val="100000"/>
              </a:lnSpc>
              <a:buSzPct val="115000"/>
              <a:buNone/>
            </a:pPr>
            <a:r>
              <a:rPr lang="en-GB" sz="1600" dirty="0"/>
              <a:t>Appendices:</a:t>
            </a:r>
          </a:p>
          <a:p>
            <a:pPr lvl="1">
              <a:lnSpc>
                <a:spcPct val="100000"/>
              </a:lnSpc>
              <a:buSzPct val="115000"/>
            </a:pPr>
            <a:r>
              <a:rPr lang="en-GB" sz="1100" dirty="0"/>
              <a:t>Useful links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404528"/>
            <a:ext cx="3168497" cy="4647734"/>
          </a:xfrm>
        </p:spPr>
        <p:txBody>
          <a:bodyPr/>
          <a:lstStyle/>
          <a:p>
            <a:r>
              <a:rPr lang="en-US" dirty="0"/>
              <a:t>Learning Outcomes:</a:t>
            </a:r>
          </a:p>
          <a:p>
            <a:pPr lvl="1"/>
            <a:r>
              <a:rPr lang="en-US" sz="1100" dirty="0"/>
              <a:t>Must be able to identify elements of a sample string memory layout</a:t>
            </a:r>
          </a:p>
          <a:p>
            <a:pPr lvl="1"/>
            <a:r>
              <a:rPr lang="en-US" sz="1100" dirty="0"/>
              <a:t>Should be able to differentiate between different types of string</a:t>
            </a:r>
          </a:p>
          <a:p>
            <a:pPr lvl="1"/>
            <a:r>
              <a:rPr lang="en-US" sz="1100" dirty="0"/>
              <a:t>Could be able to identify strings in memory and their compiler implementation</a:t>
            </a:r>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096000" y="1074421"/>
            <a:ext cx="5748946" cy="5470568"/>
          </a:xfrm>
        </p:spPr>
        <p:txBody>
          <a:bodyPr/>
          <a:lstStyle/>
          <a:p>
            <a:pPr marL="0" lvl="1" indent="0">
              <a:spcAft>
                <a:spcPts val="600"/>
              </a:spcAft>
              <a:buNone/>
            </a:pPr>
            <a:r>
              <a:rPr lang="en-US" b="1" dirty="0"/>
              <a:t>C++ code supports different types of strings</a:t>
            </a:r>
          </a:p>
          <a:p>
            <a:pPr lvl="1">
              <a:spcAft>
                <a:spcPts val="600"/>
              </a:spcAft>
            </a:pPr>
            <a:r>
              <a:rPr lang="en-US" sz="1400" dirty="0"/>
              <a:t>C-strings; essentially an ASCIIZ static array of characters</a:t>
            </a:r>
            <a:endParaRPr lang="en-US" dirty="0"/>
          </a:p>
          <a:p>
            <a:pPr lvl="1">
              <a:spcAft>
                <a:spcPts val="600"/>
              </a:spcAft>
            </a:pPr>
            <a:r>
              <a:rPr lang="en-US" sz="1400" dirty="0"/>
              <a:t>std::string – dynamic array of characters</a:t>
            </a:r>
          </a:p>
          <a:p>
            <a:pPr marL="444500" lvl="1" indent="-266700">
              <a:spcAft>
                <a:spcPts val="600"/>
              </a:spcAft>
              <a:buFont typeface="Courier New" panose="02070309020205020404" pitchFamily="49" charset="0"/>
              <a:buChar char="o"/>
            </a:pPr>
            <a:r>
              <a:rPr lang="en-US" dirty="0"/>
              <a:t>Probably the most common technique in modern C++</a:t>
            </a:r>
            <a:endParaRPr lang="en-US" sz="1400" dirty="0"/>
          </a:p>
          <a:p>
            <a:pPr lvl="1">
              <a:spcAft>
                <a:spcPts val="600"/>
              </a:spcAft>
            </a:pPr>
            <a:r>
              <a:rPr lang="en-US" sz="1400" dirty="0"/>
              <a:t>std::string_ view</a:t>
            </a:r>
          </a:p>
          <a:p>
            <a:pPr lvl="1">
              <a:spcAft>
                <a:spcPts val="600"/>
              </a:spcAft>
            </a:pPr>
            <a:r>
              <a:rPr lang="en-US" dirty="0"/>
              <a:t>std::format</a:t>
            </a:r>
          </a:p>
          <a:p>
            <a:pPr marL="446088" lvl="1" indent="-263525">
              <a:spcAft>
                <a:spcPts val="600"/>
              </a:spcAft>
              <a:buFont typeface="Courier New" panose="02070309020205020404" pitchFamily="49" charset="0"/>
              <a:buChar char="o"/>
            </a:pPr>
            <a:r>
              <a:rPr lang="en-US" sz="1400" dirty="0"/>
              <a:t>Not fully implemented </a:t>
            </a:r>
            <a:r>
              <a:rPr lang="en-US" dirty="0"/>
              <a:t>yet, compared to other languages</a:t>
            </a:r>
            <a:endParaRPr lang="en-US" sz="1400" dirty="0"/>
          </a:p>
          <a:p>
            <a:pPr lvl="1">
              <a:spcAft>
                <a:spcPts val="600"/>
              </a:spcAft>
            </a:pPr>
            <a:r>
              <a:rPr lang="en-US" sz="1400" dirty="0"/>
              <a:t>std::</a:t>
            </a:r>
            <a:r>
              <a:rPr lang="en-US" sz="1400" dirty="0" err="1"/>
              <a:t>wstring</a:t>
            </a:r>
            <a:r>
              <a:rPr lang="en-US" dirty="0"/>
              <a:t> – wide character strings (</a:t>
            </a:r>
            <a:r>
              <a:rPr lang="en-US" dirty="0" err="1"/>
              <a:t>wchar</a:t>
            </a:r>
            <a:r>
              <a:rPr lang="en-US" dirty="0"/>
              <a:t>-t)</a:t>
            </a:r>
          </a:p>
          <a:p>
            <a:pPr marL="444500" lvl="1" indent="-266700">
              <a:spcAft>
                <a:spcPts val="600"/>
              </a:spcAft>
              <a:buFont typeface="Courier New" panose="02070309020205020404" pitchFamily="49" charset="0"/>
              <a:buChar char="o"/>
            </a:pPr>
            <a:r>
              <a:rPr lang="en-US" dirty="0"/>
              <a:t>Typically UTF-16 on Windows</a:t>
            </a:r>
          </a:p>
          <a:p>
            <a:pPr marL="444500" lvl="1" indent="-266700">
              <a:spcAft>
                <a:spcPts val="600"/>
              </a:spcAft>
              <a:buFont typeface="Courier New" panose="02070309020205020404" pitchFamily="49" charset="0"/>
              <a:buChar char="o"/>
            </a:pPr>
            <a:r>
              <a:rPr lang="en-US" dirty="0"/>
              <a:t>Typically UTF-32 on Linux/Unix</a:t>
            </a:r>
          </a:p>
          <a:p>
            <a:pPr lvl="1">
              <a:spcAft>
                <a:spcPts val="600"/>
              </a:spcAft>
            </a:pPr>
            <a:r>
              <a:rPr lang="en-US" dirty="0"/>
              <a:t>std::u16string and std::u32string</a:t>
            </a:r>
          </a:p>
          <a:p>
            <a:pPr marL="444500" lvl="1" indent="-266700">
              <a:spcAft>
                <a:spcPts val="600"/>
              </a:spcAft>
              <a:buFont typeface="Courier New" panose="02070309020205020404" pitchFamily="49" charset="0"/>
              <a:buChar char="o"/>
            </a:pPr>
            <a:r>
              <a:rPr lang="en-US" dirty="0"/>
              <a:t>Unicode, cross-platform support</a:t>
            </a:r>
          </a:p>
          <a:p>
            <a:pPr marL="0" lvl="1" indent="0">
              <a:spcAft>
                <a:spcPts val="600"/>
              </a:spcAft>
              <a:buNone/>
            </a:pPr>
            <a:endParaRPr lang="en-US" b="1" dirty="0"/>
          </a:p>
          <a:p>
            <a:pPr marL="0" lvl="1" indent="0">
              <a:spcAft>
                <a:spcPts val="600"/>
              </a:spcAft>
              <a:buNone/>
            </a:pPr>
            <a:r>
              <a:rPr lang="en-US" b="1" dirty="0"/>
              <a:t>Applications could theoretically use just one or any combination of these string types.</a:t>
            </a:r>
          </a:p>
          <a:p>
            <a:pPr marL="0" lvl="1" indent="0">
              <a:spcAft>
                <a:spcPts val="600"/>
              </a:spcAft>
              <a:buNone/>
            </a:pPr>
            <a:r>
              <a:rPr lang="en-US" b="1" dirty="0"/>
              <a:t>String storage in memory (their layout etc.) may be compiler dependent, i.e. it’s an implementation issue</a:t>
            </a:r>
          </a:p>
          <a:p>
            <a:pPr marL="0" lvl="1" indent="0">
              <a:spcAft>
                <a:spcPts val="600"/>
              </a:spcAft>
              <a:buNone/>
            </a:pPr>
            <a:r>
              <a:rPr lang="en-US" b="1" dirty="0"/>
              <a:t>Being able to locate strings and understand how they may have been created is an important skill.</a:t>
            </a:r>
          </a:p>
          <a:p>
            <a:pPr marL="0" lvl="1" indent="0">
              <a:spcAft>
                <a:spcPts val="600"/>
              </a:spcAft>
              <a:buNone/>
            </a:pPr>
            <a:endParaRPr lang="en-US" dirty="0"/>
          </a:p>
          <a:p>
            <a:pPr marL="0" lvl="1" indent="0">
              <a:spcAft>
                <a:spcPts val="600"/>
              </a:spcAft>
              <a:buNone/>
            </a:pPr>
            <a:endParaRPr lang="en-US" sz="1400" dirty="0"/>
          </a:p>
        </p:txBody>
      </p:sp>
    </p:spTree>
    <p:extLst>
      <p:ext uri="{BB962C8B-B14F-4D97-AF65-F5344CB8AC3E}">
        <p14:creationId xmlns:p14="http://schemas.microsoft.com/office/powerpoint/2010/main" val="359088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7E8FDC-4C6C-840E-98D3-B96A1D95B8BD}"/>
              </a:ext>
            </a:extLst>
          </p:cNvPr>
          <p:cNvSpPr>
            <a:spLocks noGrp="1"/>
          </p:cNvSpPr>
          <p:nvPr>
            <p:ph type="body" sz="quarter" idx="10"/>
          </p:nvPr>
        </p:nvSpPr>
        <p:spPr/>
        <p:txBody>
          <a:bodyPr/>
          <a:lstStyle/>
          <a:p>
            <a:r>
              <a:rPr lang="en-GB" sz="4400" b="1" kern="100" cap="none" dirty="0">
                <a:effectLst/>
                <a:latin typeface="+mj-lt"/>
                <a:ea typeface="Calibri" panose="020F0502020204030204" pitchFamily="34" charset="0"/>
                <a:cs typeface="Times New Roman" panose="02020603050405020304" pitchFamily="18" charset="0"/>
              </a:rPr>
              <a:t>Useful resources</a:t>
            </a:r>
            <a:endParaRPr lang="en-GB" sz="4400" kern="100" cap="none" dirty="0">
              <a:effectLst/>
              <a:latin typeface="+mj-lt"/>
              <a:ea typeface="Calibri" panose="020F0502020204030204" pitchFamily="34" charset="0"/>
              <a:cs typeface="Times New Roman" panose="02020603050405020304" pitchFamily="18" charset="0"/>
            </a:endParaRPr>
          </a:p>
          <a:p>
            <a:endParaRPr lang="en-GB" dirty="0"/>
          </a:p>
        </p:txBody>
      </p:sp>
      <p:sp>
        <p:nvSpPr>
          <p:cNvPr id="3" name="Text Placeholder 2">
            <a:extLst>
              <a:ext uri="{FF2B5EF4-FFF2-40B4-BE49-F238E27FC236}">
                <a16:creationId xmlns:a16="http://schemas.microsoft.com/office/drawing/2014/main" id="{48663CCD-4AD4-1761-4B32-C5D981EAE840}"/>
              </a:ext>
            </a:extLst>
          </p:cNvPr>
          <p:cNvSpPr>
            <a:spLocks noGrp="1"/>
          </p:cNvSpPr>
          <p:nvPr>
            <p:ph type="body" sz="quarter" idx="15"/>
          </p:nvPr>
        </p:nvSpPr>
        <p:spPr>
          <a:xfrm>
            <a:off x="4694238" y="460984"/>
            <a:ext cx="7112978" cy="4094163"/>
          </a:xfrm>
        </p:spPr>
        <p:txBody>
          <a:bodyPr/>
          <a:lstStyle/>
          <a:p>
            <a:r>
              <a:rPr lang="en-US" b="1" dirty="0"/>
              <a:t>Websites and online resources</a:t>
            </a:r>
          </a:p>
          <a:p>
            <a:endParaRPr lang="en-US" dirty="0"/>
          </a:p>
          <a:p>
            <a:r>
              <a:rPr lang="en-US" i="1" dirty="0">
                <a:solidFill>
                  <a:srgbClr val="000000"/>
                </a:solidFill>
                <a:latin typeface="Segoe UI" panose="020B0502040204020203" pitchFamily="34" charset="0"/>
              </a:rPr>
              <a:t>GCC, the GNU Compiler Collection (no date) GCC, the GNU Compiler Collection - GNU Project. Available at: https://gcc.gnu.org/ (Accessed: 16 November 2023).</a:t>
            </a:r>
          </a:p>
          <a:p>
            <a:pPr algn="l"/>
            <a:endParaRPr lang="en-US" b="0" i="1" dirty="0">
              <a:solidFill>
                <a:srgbClr val="000000"/>
              </a:solidFill>
              <a:effectLst/>
              <a:latin typeface="Segoe UI" panose="020B0502040204020203" pitchFamily="34" charset="0"/>
            </a:endParaRPr>
          </a:p>
          <a:p>
            <a:r>
              <a:rPr lang="en-GB" b="0" i="1" dirty="0">
                <a:solidFill>
                  <a:srgbClr val="000000"/>
                </a:solidFill>
                <a:effectLst/>
                <a:latin typeface="Segoe UI" panose="020B0502040204020203" pitchFamily="34" charset="0"/>
              </a:rPr>
              <a:t>Clang 18.0.0git documentation</a:t>
            </a:r>
            <a:r>
              <a:rPr lang="en-GB" b="0" i="0" dirty="0">
                <a:solidFill>
                  <a:srgbClr val="000000"/>
                </a:solidFill>
                <a:effectLst/>
                <a:latin typeface="Segoe UI" panose="020B0502040204020203" pitchFamily="34" charset="0"/>
              </a:rPr>
              <a:t> (no date) </a:t>
            </a:r>
            <a:r>
              <a:rPr lang="en-GB" b="0" i="1" dirty="0">
                <a:solidFill>
                  <a:srgbClr val="000000"/>
                </a:solidFill>
                <a:effectLst/>
                <a:latin typeface="Segoe UI" panose="020B0502040204020203" pitchFamily="34" charset="0"/>
              </a:rPr>
              <a:t>Clang Compiler User’s Manual - Clang 18.0.0git documentation</a:t>
            </a:r>
            <a:r>
              <a:rPr lang="en-GB" b="0" i="0" dirty="0">
                <a:solidFill>
                  <a:srgbClr val="000000"/>
                </a:solidFill>
                <a:effectLst/>
                <a:latin typeface="Segoe UI" panose="020B0502040204020203" pitchFamily="34" charset="0"/>
              </a:rPr>
              <a:t>. Available at: https://clang.llvm.org/docs/UsersManual.html (Accessed: 18 December 2023).</a:t>
            </a:r>
          </a:p>
          <a:p>
            <a:pPr algn="l"/>
            <a:endParaRPr lang="en-US" i="1" dirty="0">
              <a:solidFill>
                <a:srgbClr val="000000"/>
              </a:solidFill>
              <a:latin typeface="Segoe UI" panose="020B0502040204020203" pitchFamily="34" charset="0"/>
            </a:endParaRPr>
          </a:p>
          <a:p>
            <a:pPr algn="l"/>
            <a:r>
              <a:rPr lang="en-US" b="0" i="1" dirty="0">
                <a:solidFill>
                  <a:srgbClr val="000000"/>
                </a:solidFill>
                <a:effectLst/>
                <a:latin typeface="Segoe UI" panose="020B0502040204020203" pitchFamily="34" charset="0"/>
              </a:rPr>
              <a:t>C++ Standard Library (no date) cppreference.com</a:t>
            </a:r>
            <a:r>
              <a:rPr lang="en-US" b="0" i="0" dirty="0">
                <a:solidFill>
                  <a:srgbClr val="000000"/>
                </a:solidFill>
                <a:effectLst/>
                <a:latin typeface="Segoe UI" panose="020B0502040204020203" pitchFamily="34" charset="0"/>
              </a:rPr>
              <a:t>. Available at: https://en.cppreference.com/w/cpp/standard_library (Accessed: 16 November 2023).</a:t>
            </a:r>
          </a:p>
          <a:p>
            <a:pPr algn="l"/>
            <a:endParaRPr lang="en-US" dirty="0">
              <a:solidFill>
                <a:srgbClr val="000000"/>
              </a:solidFill>
              <a:latin typeface="Segoe UI" panose="020B0502040204020203" pitchFamily="34" charset="0"/>
            </a:endParaRPr>
          </a:p>
          <a:p>
            <a:r>
              <a:rPr lang="en-US" b="0" i="1" dirty="0">
                <a:solidFill>
                  <a:srgbClr val="000000"/>
                </a:solidFill>
                <a:effectLst/>
                <a:latin typeface="Segoe UI" panose="020B0502040204020203" pitchFamily="34" charset="0"/>
              </a:rPr>
              <a:t>JTC1/SC22/WG21 - The C++ Standards Committee - ISOCPP</a:t>
            </a:r>
            <a:r>
              <a:rPr lang="en-US" b="0" i="0" dirty="0">
                <a:solidFill>
                  <a:srgbClr val="000000"/>
                </a:solidFill>
                <a:effectLst/>
                <a:latin typeface="Segoe UI" panose="020B0502040204020203" pitchFamily="34" charset="0"/>
              </a:rPr>
              <a:t> (no date) . Available at: https://www.open-std.org/jtc1/sc22/wg21/ (Accessed: 16 November 2023).</a:t>
            </a:r>
          </a:p>
          <a:p>
            <a:pPr algn="l"/>
            <a:endParaRPr lang="en-US" b="0" i="0" dirty="0">
              <a:solidFill>
                <a:srgbClr val="000000"/>
              </a:solidFill>
              <a:effectLst/>
              <a:latin typeface="Segoe UI" panose="020B0502040204020203" pitchFamily="34" charset="0"/>
            </a:endParaRPr>
          </a:p>
          <a:p>
            <a:endParaRPr lang="en-GB" dirty="0"/>
          </a:p>
        </p:txBody>
      </p:sp>
    </p:spTree>
    <p:extLst>
      <p:ext uri="{BB962C8B-B14F-4D97-AF65-F5344CB8AC3E}">
        <p14:creationId xmlns:p14="http://schemas.microsoft.com/office/powerpoint/2010/main" val="4142686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143713" y="2260601"/>
            <a:ext cx="6485687" cy="1460499"/>
          </a:xfrm>
        </p:spPr>
        <p:txBody>
          <a:bodyPr/>
          <a:lstStyle/>
          <a:p>
            <a:r>
              <a:rPr lang="en-US" sz="4800" dirty="0">
                <a:cs typeface="Arial" charset="0"/>
              </a:rPr>
              <a:t>Review of Chapter’s Learning Outcomes</a:t>
            </a:r>
          </a:p>
        </p:txBody>
      </p:sp>
    </p:spTree>
    <p:extLst>
      <p:ext uri="{BB962C8B-B14F-4D97-AF65-F5344CB8AC3E}">
        <p14:creationId xmlns:p14="http://schemas.microsoft.com/office/powerpoint/2010/main" val="3842796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680595-6343-424B-9A57-0B9D39352DC8}"/>
              </a:ext>
            </a:extLst>
          </p:cNvPr>
          <p:cNvSpPr>
            <a:spLocks noGrp="1"/>
          </p:cNvSpPr>
          <p:nvPr>
            <p:ph type="body" sz="quarter" idx="10"/>
          </p:nvPr>
        </p:nvSpPr>
        <p:spPr/>
        <p:txBody>
          <a:bodyPr/>
          <a:lstStyle/>
          <a:p>
            <a:r>
              <a:rPr lang="en-GB" cap="none" dirty="0">
                <a:solidFill>
                  <a:schemeClr val="bg1"/>
                </a:solidFill>
              </a:rPr>
              <a:t>Learning Outcomes</a:t>
            </a:r>
          </a:p>
        </p:txBody>
      </p:sp>
      <p:sp>
        <p:nvSpPr>
          <p:cNvPr id="3" name="Slide Number Placeholder 2">
            <a:extLst>
              <a:ext uri="{FF2B5EF4-FFF2-40B4-BE49-F238E27FC236}">
                <a16:creationId xmlns:a16="http://schemas.microsoft.com/office/drawing/2014/main" id="{8AA59F59-F2D2-4D1D-9BEE-EA20F399DD70}"/>
              </a:ext>
            </a:extLst>
          </p:cNvPr>
          <p:cNvSpPr>
            <a:spLocks noGrp="1"/>
          </p:cNvSpPr>
          <p:nvPr>
            <p:ph type="sldNum" sz="quarter" idx="4"/>
          </p:nvPr>
        </p:nvSpPr>
        <p:spPr/>
        <p:txBody>
          <a:bodyPr/>
          <a:lstStyle/>
          <a:p>
            <a:fld id="{EF892D59-8F09-EF4B-AD6D-DA609442F868}" type="slidenum">
              <a:rPr lang="en-GB" smtClean="0"/>
              <a:pPr/>
              <a:t>25</a:t>
            </a:fld>
            <a:endParaRPr lang="en-GB"/>
          </a:p>
        </p:txBody>
      </p:sp>
      <p:sp>
        <p:nvSpPr>
          <p:cNvPr id="4" name="TextBox 3">
            <a:extLst>
              <a:ext uri="{FF2B5EF4-FFF2-40B4-BE49-F238E27FC236}">
                <a16:creationId xmlns:a16="http://schemas.microsoft.com/office/drawing/2014/main" id="{B9AF1E4E-0847-8237-0F66-7DEA1F8F0447}"/>
              </a:ext>
            </a:extLst>
          </p:cNvPr>
          <p:cNvSpPr txBox="1"/>
          <p:nvPr/>
        </p:nvSpPr>
        <p:spPr>
          <a:xfrm>
            <a:off x="4627756" y="568712"/>
            <a:ext cx="7414148" cy="5787483"/>
          </a:xfrm>
          <a:prstGeom prst="rect">
            <a:avLst/>
          </a:prstGeom>
        </p:spPr>
        <p:txBody>
          <a:bodyPr vert="horz" wrap="square" lIns="0" tIns="0" rIns="0" bIns="0" rtlCol="0" anchor="t" anchorCtr="0">
            <a:normAutofit/>
          </a:bodyPr>
          <a:lstStyle/>
          <a:p>
            <a:pPr algn="l"/>
            <a:endParaRPr lang="en-GB" dirty="0"/>
          </a:p>
        </p:txBody>
      </p:sp>
      <p:sp>
        <p:nvSpPr>
          <p:cNvPr id="5" name="TextBox 4">
            <a:extLst>
              <a:ext uri="{FF2B5EF4-FFF2-40B4-BE49-F238E27FC236}">
                <a16:creationId xmlns:a16="http://schemas.microsoft.com/office/drawing/2014/main" id="{97FEFAA0-FA47-E187-7B0A-E7D28EBD2E08}"/>
              </a:ext>
            </a:extLst>
          </p:cNvPr>
          <p:cNvSpPr txBox="1"/>
          <p:nvPr/>
        </p:nvSpPr>
        <p:spPr>
          <a:xfrm>
            <a:off x="4527395" y="568712"/>
            <a:ext cx="7279820" cy="5942960"/>
          </a:xfrm>
          <a:prstGeom prst="rect">
            <a:avLst/>
          </a:prstGeom>
        </p:spPr>
        <p:txBody>
          <a:bodyPr vert="horz" wrap="square" lIns="0" tIns="0" rIns="0" bIns="0" rtlCol="0" anchor="t" anchorCtr="0">
            <a:normAutofit/>
          </a:bodyPr>
          <a:lstStyle/>
          <a:p>
            <a:pPr algn="l"/>
            <a:endParaRPr lang="en-GB" dirty="0"/>
          </a:p>
        </p:txBody>
      </p:sp>
      <p:sp>
        <p:nvSpPr>
          <p:cNvPr id="6" name="TextBox 5">
            <a:extLst>
              <a:ext uri="{FF2B5EF4-FFF2-40B4-BE49-F238E27FC236}">
                <a16:creationId xmlns:a16="http://schemas.microsoft.com/office/drawing/2014/main" id="{BDEC6B68-1DF4-4A6D-64AB-8D05D847C450}"/>
              </a:ext>
            </a:extLst>
          </p:cNvPr>
          <p:cNvSpPr txBox="1"/>
          <p:nvPr/>
        </p:nvSpPr>
        <p:spPr>
          <a:xfrm>
            <a:off x="4772722" y="568712"/>
            <a:ext cx="6869151" cy="5942960"/>
          </a:xfrm>
          <a:prstGeom prst="rect">
            <a:avLst/>
          </a:prstGeom>
        </p:spPr>
        <p:txBody>
          <a:bodyPr vert="horz" wrap="square" lIns="0" tIns="0" rIns="0" bIns="0" rtlCol="0" anchor="t" anchorCtr="0">
            <a:normAutofit/>
          </a:bodyPr>
          <a:lstStyle/>
          <a:p>
            <a:pPr algn="l"/>
            <a:r>
              <a:rPr lang="en-GB" b="1" dirty="0"/>
              <a:t>Learning Outcomes:</a:t>
            </a:r>
          </a:p>
          <a:p>
            <a:pPr algn="l"/>
            <a:endParaRPr lang="en-GB" b="1" dirty="0"/>
          </a:p>
          <a:p>
            <a:pPr algn="l"/>
            <a:r>
              <a:rPr lang="en-GB" dirty="0"/>
              <a:t>By the completion of this chapter, you…</a:t>
            </a:r>
          </a:p>
          <a:p>
            <a:pPr algn="l"/>
            <a:endParaRPr lang="en-GB" b="1" dirty="0"/>
          </a:p>
          <a:p>
            <a:pPr marL="285750" indent="-285750" algn="l">
              <a:spcBef>
                <a:spcPts val="600"/>
              </a:spcBef>
              <a:buFont typeface="Wingdings" panose="05000000000000000000" pitchFamily="2" charset="2"/>
              <a:buChar char="q"/>
            </a:pPr>
            <a:r>
              <a:rPr lang="en-US" b="1" dirty="0"/>
              <a:t>Must</a:t>
            </a:r>
            <a:r>
              <a:rPr lang="en-US" dirty="0"/>
              <a:t> be able to identify elements of a sample string memory layout</a:t>
            </a:r>
          </a:p>
          <a:p>
            <a:pPr marL="285750" indent="-285750" algn="l">
              <a:spcBef>
                <a:spcPts val="600"/>
              </a:spcBef>
              <a:buFont typeface="Wingdings" panose="05000000000000000000" pitchFamily="2" charset="2"/>
              <a:buChar char="q"/>
            </a:pPr>
            <a:r>
              <a:rPr lang="en-US" b="1" dirty="0"/>
              <a:t>Should</a:t>
            </a:r>
            <a:r>
              <a:rPr lang="en-US" dirty="0"/>
              <a:t> be able to differentiate between different types of string</a:t>
            </a:r>
          </a:p>
          <a:p>
            <a:pPr marL="285750" indent="-285750" algn="l">
              <a:spcBef>
                <a:spcPts val="600"/>
              </a:spcBef>
              <a:buFont typeface="Wingdings" panose="05000000000000000000" pitchFamily="2" charset="2"/>
              <a:buChar char="q"/>
            </a:pPr>
            <a:r>
              <a:rPr lang="en-US" b="1" dirty="0"/>
              <a:t>Could</a:t>
            </a:r>
            <a:r>
              <a:rPr lang="en-US" dirty="0"/>
              <a:t> be able to identify strings in memory and their compiler implementation</a:t>
            </a:r>
          </a:p>
          <a:p>
            <a:pPr marL="285750" indent="-285750" algn="l">
              <a:buFont typeface="Wingdings" panose="05000000000000000000" pitchFamily="2" charset="2"/>
              <a:buChar char="q"/>
            </a:pPr>
            <a:endParaRPr lang="en-GB" dirty="0"/>
          </a:p>
          <a:p>
            <a:pPr algn="l"/>
            <a:r>
              <a:rPr lang="en-GB" b="1" dirty="0"/>
              <a:t>Please review these learning outcomes at chapter's end.</a:t>
            </a:r>
          </a:p>
          <a:p>
            <a:pPr algn="l"/>
            <a:endParaRPr lang="en-GB" b="1" dirty="0"/>
          </a:p>
          <a:p>
            <a:pPr algn="l"/>
            <a:endParaRPr lang="en-GB" b="1" dirty="0"/>
          </a:p>
          <a:p>
            <a:pPr algn="l"/>
            <a:endParaRPr lang="en-GB" dirty="0"/>
          </a:p>
          <a:p>
            <a:pPr algn="l"/>
            <a:endParaRPr lang="en-GB" dirty="0"/>
          </a:p>
        </p:txBody>
      </p:sp>
    </p:spTree>
    <p:extLst>
      <p:ext uri="{BB962C8B-B14F-4D97-AF65-F5344CB8AC3E}">
        <p14:creationId xmlns:p14="http://schemas.microsoft.com/office/powerpoint/2010/main" val="227494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E8131-7C6F-0EF6-0D28-CB054067D578}"/>
              </a:ext>
            </a:extLst>
          </p:cNvPr>
          <p:cNvSpPr>
            <a:spLocks noGrp="1"/>
          </p:cNvSpPr>
          <p:nvPr>
            <p:ph type="body" sz="quarter" idx="10"/>
          </p:nvPr>
        </p:nvSpPr>
        <p:spPr/>
        <p:txBody>
          <a:bodyPr/>
          <a:lstStyle/>
          <a:p>
            <a:r>
              <a:rPr lang="en-GB" cap="none" dirty="0"/>
              <a:t>Need a Drink?</a:t>
            </a:r>
          </a:p>
        </p:txBody>
      </p:sp>
      <p:sp>
        <p:nvSpPr>
          <p:cNvPr id="9" name="TextBox 8">
            <a:extLst>
              <a:ext uri="{FF2B5EF4-FFF2-40B4-BE49-F238E27FC236}">
                <a16:creationId xmlns:a16="http://schemas.microsoft.com/office/drawing/2014/main" id="{F137C26B-2F51-6BE1-9248-CF771C2BBC0C}"/>
              </a:ext>
            </a:extLst>
          </p:cNvPr>
          <p:cNvSpPr txBox="1"/>
          <p:nvPr/>
        </p:nvSpPr>
        <p:spPr>
          <a:xfrm>
            <a:off x="4441216" y="562552"/>
            <a:ext cx="6887184" cy="4031873"/>
          </a:xfrm>
          <a:prstGeom prst="rect">
            <a:avLst/>
          </a:prstGeom>
          <a:solidFill>
            <a:srgbClr val="000000"/>
          </a:solidFill>
        </p:spPr>
        <p:txBody>
          <a:bodyPr wrap="square">
            <a:spAutoFit/>
          </a:bodyPr>
          <a:lstStyle/>
          <a:p>
            <a:r>
              <a:rPr lang="en-GB" sz="1600" b="0" dirty="0">
                <a:solidFill>
                  <a:srgbClr val="C586C0"/>
                </a:solidFill>
                <a:effectLst/>
                <a:latin typeface="Consolas" panose="020B0609020204030204" pitchFamily="49" charset="0"/>
              </a:rPr>
              <a:t>#include</a:t>
            </a:r>
            <a:r>
              <a:rPr lang="en-GB" sz="1600" b="0" dirty="0">
                <a:solidFill>
                  <a:srgbClr val="569CD6"/>
                </a:solidFill>
                <a:effectLst/>
                <a:latin typeface="Consolas" panose="020B0609020204030204" pitchFamily="49" charset="0"/>
              </a:rPr>
              <a:t> </a:t>
            </a:r>
            <a:r>
              <a:rPr lang="en-GB" sz="1600" b="0" dirty="0">
                <a:solidFill>
                  <a:srgbClr val="CE9178"/>
                </a:solidFill>
                <a:effectLst/>
                <a:latin typeface="Consolas" panose="020B0609020204030204" pitchFamily="49" charset="0"/>
              </a:rPr>
              <a:t>&lt;string&gt;</a:t>
            </a:r>
            <a:endParaRPr lang="en-GB" sz="1600" b="0" dirty="0">
              <a:solidFill>
                <a:srgbClr val="FFFFFF"/>
              </a:solidFill>
              <a:effectLst/>
              <a:latin typeface="Consolas" panose="020B0609020204030204" pitchFamily="49" charset="0"/>
            </a:endParaRPr>
          </a:p>
          <a:p>
            <a:r>
              <a:rPr lang="en-GB" sz="1600" b="0" dirty="0">
                <a:solidFill>
                  <a:srgbClr val="C586C0"/>
                </a:solidFill>
                <a:effectLst/>
                <a:latin typeface="Consolas" panose="020B0609020204030204" pitchFamily="49" charset="0"/>
              </a:rPr>
              <a:t>#include</a:t>
            </a:r>
            <a:r>
              <a:rPr lang="en-GB" sz="1600" b="0" dirty="0">
                <a:solidFill>
                  <a:srgbClr val="569CD6"/>
                </a:solidFill>
                <a:effectLst/>
                <a:latin typeface="Consolas" panose="020B0609020204030204" pitchFamily="49" charset="0"/>
              </a:rPr>
              <a:t> </a:t>
            </a:r>
            <a:r>
              <a:rPr lang="en-GB" sz="1600" b="0" dirty="0">
                <a:solidFill>
                  <a:srgbClr val="CE9178"/>
                </a:solidFill>
                <a:effectLst/>
                <a:latin typeface="Consolas" panose="020B0609020204030204" pitchFamily="49" charset="0"/>
              </a:rPr>
              <a:t>&lt;</a:t>
            </a:r>
            <a:r>
              <a:rPr lang="en-GB" sz="1600" b="0" dirty="0" err="1">
                <a:solidFill>
                  <a:srgbClr val="CE9178"/>
                </a:solidFill>
                <a:effectLst/>
                <a:latin typeface="Consolas" panose="020B0609020204030204" pitchFamily="49" charset="0"/>
              </a:rPr>
              <a:t>string_view</a:t>
            </a:r>
            <a:r>
              <a:rPr lang="en-GB" sz="1600" b="0" dirty="0">
                <a:solidFill>
                  <a:srgbClr val="CE9178"/>
                </a:solidFill>
                <a:effectLst/>
                <a:latin typeface="Consolas" panose="020B0609020204030204" pitchFamily="49" charset="0"/>
              </a:rPr>
              <a:t>&gt;</a:t>
            </a:r>
            <a:endParaRPr lang="en-GB" sz="1600" b="0" dirty="0">
              <a:solidFill>
                <a:srgbClr val="FFFFFF"/>
              </a:solidFill>
              <a:effectLst/>
              <a:latin typeface="Consolas" panose="020B0609020204030204" pitchFamily="49" charset="0"/>
            </a:endParaRPr>
          </a:p>
          <a:p>
            <a:br>
              <a:rPr lang="en-GB" sz="1600" b="0" dirty="0">
                <a:solidFill>
                  <a:srgbClr val="FFFFFF"/>
                </a:solidFill>
                <a:effectLst/>
                <a:latin typeface="Consolas" panose="020B0609020204030204" pitchFamily="49" charset="0"/>
              </a:rPr>
            </a:br>
            <a:r>
              <a:rPr lang="en-GB" sz="1600" b="0" dirty="0">
                <a:solidFill>
                  <a:srgbClr val="569CD6"/>
                </a:solidFill>
                <a:effectLst/>
                <a:latin typeface="Consolas" panose="020B0609020204030204" pitchFamily="49" charset="0"/>
              </a:rPr>
              <a:t>class</a:t>
            </a:r>
            <a:r>
              <a:rPr lang="en-GB" sz="1600" b="0" dirty="0">
                <a:solidFill>
                  <a:srgbClr val="FFFFFF"/>
                </a:solidFill>
                <a:effectLst/>
                <a:latin typeface="Consolas" panose="020B0609020204030204" pitchFamily="49" charset="0"/>
              </a:rPr>
              <a:t> </a:t>
            </a:r>
            <a:r>
              <a:rPr lang="en-GB" sz="1600" b="0" dirty="0">
                <a:solidFill>
                  <a:srgbClr val="4EC9B0"/>
                </a:solidFill>
                <a:effectLst/>
                <a:latin typeface="Consolas" panose="020B0609020204030204" pitchFamily="49" charset="0"/>
              </a:rPr>
              <a:t>Drink</a:t>
            </a:r>
            <a:r>
              <a:rPr lang="en-GB" sz="1600" b="0" dirty="0">
                <a:solidFill>
                  <a:srgbClr val="FFFFFF"/>
                </a:solidFill>
                <a:effectLst/>
                <a:latin typeface="Consolas" panose="020B0609020204030204" pitchFamily="49" charset="0"/>
              </a:rPr>
              <a:t> {</a:t>
            </a:r>
          </a:p>
          <a:p>
            <a:r>
              <a:rPr lang="en-GB" sz="1600" b="0" dirty="0">
                <a:solidFill>
                  <a:srgbClr val="569CD6"/>
                </a:solidFill>
                <a:effectLst/>
                <a:latin typeface="Consolas" panose="020B0609020204030204" pitchFamily="49" charset="0"/>
              </a:rPr>
              <a:t>public:</a:t>
            </a:r>
            <a:endParaRPr lang="en-GB" sz="1600" b="0" dirty="0">
              <a:solidFill>
                <a:srgbClr val="FFFFFF"/>
              </a:solidFill>
              <a:effectLst/>
              <a:latin typeface="Consolas" panose="020B0609020204030204" pitchFamily="49" charset="0"/>
            </a:endParaRPr>
          </a:p>
          <a:p>
            <a:r>
              <a:rPr lang="en-GB" sz="1600" b="0" dirty="0">
                <a:solidFill>
                  <a:srgbClr val="FFFFFF"/>
                </a:solidFill>
                <a:effectLst/>
                <a:latin typeface="Consolas" panose="020B0609020204030204" pitchFamily="49" charset="0"/>
              </a:rPr>
              <a:t> </a:t>
            </a:r>
            <a:r>
              <a:rPr lang="en-GB" sz="1600" b="0" dirty="0">
                <a:solidFill>
                  <a:srgbClr val="DCDCAA"/>
                </a:solidFill>
                <a:effectLst/>
                <a:latin typeface="Consolas" panose="020B0609020204030204" pitchFamily="49" charset="0"/>
              </a:rPr>
              <a:t>Drink</a:t>
            </a:r>
            <a:r>
              <a:rPr lang="en-GB" sz="1600" b="0" dirty="0">
                <a:solidFill>
                  <a:srgbClr val="FFFFFF"/>
                </a:solidFill>
                <a:effectLst/>
                <a:latin typeface="Consolas" panose="020B0609020204030204" pitchFamily="49" charset="0"/>
              </a:rPr>
              <a:t>(</a:t>
            </a:r>
            <a:r>
              <a:rPr lang="en-GB" sz="1600" b="0" dirty="0" err="1">
                <a:solidFill>
                  <a:srgbClr val="569CD6"/>
                </a:solidFill>
                <a:effectLst/>
                <a:latin typeface="Consolas" panose="020B0609020204030204" pitchFamily="49" charset="0"/>
              </a:rPr>
              <a:t>const</a:t>
            </a:r>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char*</a:t>
            </a:r>
            <a:r>
              <a:rPr lang="en-GB" sz="1600" b="0" dirty="0">
                <a:solidFill>
                  <a:srgbClr val="FFFFFF"/>
                </a:solidFill>
                <a:effectLst/>
                <a:latin typeface="Consolas" panose="020B0609020204030204" pitchFamily="49" charset="0"/>
              </a:rPr>
              <a:t> </a:t>
            </a:r>
            <a:r>
              <a:rPr lang="en-GB" sz="1600" b="0" dirty="0">
                <a:solidFill>
                  <a:srgbClr val="9CDCFE"/>
                </a:solidFill>
                <a:effectLst/>
                <a:latin typeface="Consolas" panose="020B0609020204030204" pitchFamily="49" charset="0"/>
              </a:rPr>
              <a:t>name</a:t>
            </a:r>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int</a:t>
            </a:r>
            <a:r>
              <a:rPr lang="en-GB" sz="1600" b="0" dirty="0">
                <a:solidFill>
                  <a:srgbClr val="FFFFFF"/>
                </a:solidFill>
                <a:effectLst/>
                <a:latin typeface="Consolas" panose="020B0609020204030204" pitchFamily="49" charset="0"/>
              </a:rPr>
              <a:t> </a:t>
            </a:r>
            <a:r>
              <a:rPr lang="en-GB" sz="1600" b="0" dirty="0">
                <a:solidFill>
                  <a:srgbClr val="9CDCFE"/>
                </a:solidFill>
                <a:effectLst/>
                <a:latin typeface="Consolas" panose="020B0609020204030204" pitchFamily="49" charset="0"/>
              </a:rPr>
              <a:t>volume</a:t>
            </a:r>
            <a:r>
              <a:rPr lang="en-GB" sz="1600" b="0" dirty="0">
                <a:solidFill>
                  <a:srgbClr val="FFFFFF"/>
                </a:solidFill>
                <a:effectLst/>
                <a:latin typeface="Consolas" panose="020B0609020204030204" pitchFamily="49" charset="0"/>
              </a:rPr>
              <a:t>) : </a:t>
            </a:r>
            <a:r>
              <a:rPr lang="en-GB" sz="1600" b="0" dirty="0">
                <a:solidFill>
                  <a:srgbClr val="DCDCAA"/>
                </a:solidFill>
                <a:effectLst/>
                <a:latin typeface="Consolas" panose="020B0609020204030204" pitchFamily="49" charset="0"/>
              </a:rPr>
              <a:t>_name</a:t>
            </a:r>
            <a:r>
              <a:rPr lang="en-GB" sz="1600" b="0" dirty="0">
                <a:solidFill>
                  <a:srgbClr val="FFFFFF"/>
                </a:solidFill>
                <a:effectLst/>
                <a:latin typeface="Consolas" panose="020B0609020204030204" pitchFamily="49" charset="0"/>
              </a:rPr>
              <a:t>(name), </a:t>
            </a:r>
            <a:r>
              <a:rPr lang="en-GB" sz="1600" b="0" dirty="0">
                <a:solidFill>
                  <a:srgbClr val="DCDCAA"/>
                </a:solidFill>
                <a:effectLst/>
                <a:latin typeface="Consolas" panose="020B0609020204030204" pitchFamily="49" charset="0"/>
              </a:rPr>
              <a:t>_volume</a:t>
            </a:r>
            <a:r>
              <a:rPr lang="en-GB" sz="1600" b="0" dirty="0">
                <a:solidFill>
                  <a:srgbClr val="FFFFFF"/>
                </a:solidFill>
                <a:effectLst/>
                <a:latin typeface="Consolas" panose="020B0609020204030204" pitchFamily="49" charset="0"/>
              </a:rPr>
              <a:t>(volume) {}</a:t>
            </a:r>
          </a:p>
          <a:p>
            <a:r>
              <a:rPr lang="en-GB" sz="1600" b="0" dirty="0">
                <a:solidFill>
                  <a:srgbClr val="7CA668"/>
                </a:solidFill>
                <a:effectLst/>
                <a:latin typeface="Consolas" panose="020B0609020204030204" pitchFamily="49" charset="0"/>
              </a:rPr>
              <a:t> // queries</a:t>
            </a:r>
            <a:endParaRPr lang="en-GB" sz="1600" b="0" dirty="0">
              <a:solidFill>
                <a:srgbClr val="FFFFFF"/>
              </a:solidFill>
              <a:effectLst/>
              <a:latin typeface="Consolas" panose="020B0609020204030204" pitchFamily="49" charset="0"/>
            </a:endParaRPr>
          </a:p>
          <a:p>
            <a:r>
              <a:rPr lang="en-GB" sz="1600" b="0" dirty="0">
                <a:solidFill>
                  <a:srgbClr val="FFFFFF"/>
                </a:solidFill>
                <a:effectLst/>
                <a:latin typeface="Consolas" panose="020B0609020204030204" pitchFamily="49" charset="0"/>
              </a:rPr>
              <a:t> </a:t>
            </a:r>
            <a:r>
              <a:rPr lang="en-GB" sz="1600" b="0" dirty="0">
                <a:solidFill>
                  <a:srgbClr val="4EC9B0"/>
                </a:solidFill>
                <a:effectLst/>
                <a:latin typeface="Consolas" panose="020B0609020204030204" pitchFamily="49" charset="0"/>
              </a:rPr>
              <a:t>std</a:t>
            </a:r>
            <a:r>
              <a:rPr lang="en-GB" sz="1600" b="0" dirty="0">
                <a:solidFill>
                  <a:srgbClr val="FFFFFF"/>
                </a:solidFill>
                <a:effectLst/>
                <a:latin typeface="Consolas" panose="020B0609020204030204" pitchFamily="49" charset="0"/>
              </a:rPr>
              <a:t>::</a:t>
            </a:r>
            <a:r>
              <a:rPr lang="en-GB" sz="1600" b="0" dirty="0" err="1">
                <a:solidFill>
                  <a:srgbClr val="4EC9B0"/>
                </a:solidFill>
                <a:effectLst/>
                <a:latin typeface="Consolas" panose="020B0609020204030204" pitchFamily="49" charset="0"/>
              </a:rPr>
              <a:t>string_view</a:t>
            </a:r>
            <a:r>
              <a:rPr lang="en-GB" sz="1600" b="0" dirty="0">
                <a:solidFill>
                  <a:srgbClr val="FFFFFF"/>
                </a:solidFill>
                <a:effectLst/>
                <a:latin typeface="Consolas" panose="020B0609020204030204" pitchFamily="49" charset="0"/>
              </a:rPr>
              <a:t> </a:t>
            </a:r>
            <a:r>
              <a:rPr lang="en-GB" sz="1600" b="0" dirty="0">
                <a:solidFill>
                  <a:srgbClr val="DCDCAA"/>
                </a:solidFill>
                <a:effectLst/>
                <a:latin typeface="Consolas" panose="020B0609020204030204" pitchFamily="49" charset="0"/>
              </a:rPr>
              <a:t>name</a:t>
            </a:r>
            <a:r>
              <a:rPr lang="en-GB" sz="1600" b="0" dirty="0">
                <a:solidFill>
                  <a:srgbClr val="FFFFFF"/>
                </a:solidFill>
                <a:effectLst/>
                <a:latin typeface="Consolas" panose="020B0609020204030204" pitchFamily="49" charset="0"/>
              </a:rPr>
              <a:t>() </a:t>
            </a:r>
            <a:r>
              <a:rPr lang="en-GB" sz="1600" b="0" dirty="0" err="1">
                <a:solidFill>
                  <a:srgbClr val="569CD6"/>
                </a:solidFill>
                <a:effectLst/>
                <a:latin typeface="Consolas" panose="020B0609020204030204" pitchFamily="49" charset="0"/>
              </a:rPr>
              <a:t>const</a:t>
            </a:r>
            <a:r>
              <a:rPr lang="en-GB" sz="1600" b="0" dirty="0">
                <a:solidFill>
                  <a:srgbClr val="FFFFFF"/>
                </a:solidFill>
                <a:effectLst/>
                <a:latin typeface="Consolas" panose="020B0609020204030204" pitchFamily="49" charset="0"/>
              </a:rPr>
              <a:t> { </a:t>
            </a:r>
            <a:r>
              <a:rPr lang="en-GB" sz="1600" b="0" dirty="0">
                <a:solidFill>
                  <a:srgbClr val="C586C0"/>
                </a:solidFill>
                <a:effectLst/>
                <a:latin typeface="Consolas" panose="020B0609020204030204" pitchFamily="49" charset="0"/>
              </a:rPr>
              <a:t>return</a:t>
            </a:r>
            <a:r>
              <a:rPr lang="en-GB" sz="1600" b="0" dirty="0">
                <a:solidFill>
                  <a:srgbClr val="FFFFFF"/>
                </a:solidFill>
                <a:effectLst/>
                <a:latin typeface="Consolas" panose="020B0609020204030204" pitchFamily="49" charset="0"/>
              </a:rPr>
              <a:t> _name; }</a:t>
            </a:r>
          </a:p>
          <a:p>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int</a:t>
            </a:r>
            <a:r>
              <a:rPr lang="en-GB" sz="1600" b="0" dirty="0">
                <a:solidFill>
                  <a:srgbClr val="FFFFFF"/>
                </a:solidFill>
                <a:effectLst/>
                <a:latin typeface="Consolas" panose="020B0609020204030204" pitchFamily="49" charset="0"/>
              </a:rPr>
              <a:t> </a:t>
            </a:r>
            <a:r>
              <a:rPr lang="en-GB" sz="1600" b="0" dirty="0" err="1">
                <a:solidFill>
                  <a:srgbClr val="DCDCAA"/>
                </a:solidFill>
                <a:effectLst/>
                <a:latin typeface="Consolas" panose="020B0609020204030204" pitchFamily="49" charset="0"/>
              </a:rPr>
              <a:t>amount_left</a:t>
            </a:r>
            <a:r>
              <a:rPr lang="en-GB" sz="1600" b="0" dirty="0">
                <a:solidFill>
                  <a:srgbClr val="FFFFFF"/>
                </a:solidFill>
                <a:effectLst/>
                <a:latin typeface="Consolas" panose="020B0609020204030204" pitchFamily="49" charset="0"/>
              </a:rPr>
              <a:t>() </a:t>
            </a:r>
            <a:r>
              <a:rPr lang="en-GB" sz="1600" b="0" dirty="0" err="1">
                <a:solidFill>
                  <a:srgbClr val="569CD6"/>
                </a:solidFill>
                <a:effectLst/>
                <a:latin typeface="Consolas" panose="020B0609020204030204" pitchFamily="49" charset="0"/>
              </a:rPr>
              <a:t>const</a:t>
            </a:r>
            <a:r>
              <a:rPr lang="en-GB" sz="1600" b="0" dirty="0">
                <a:solidFill>
                  <a:srgbClr val="FFFFFF"/>
                </a:solidFill>
                <a:effectLst/>
                <a:latin typeface="Consolas" panose="020B0609020204030204" pitchFamily="49" charset="0"/>
              </a:rPr>
              <a:t> { </a:t>
            </a:r>
            <a:r>
              <a:rPr lang="en-GB" sz="1600" b="0" dirty="0">
                <a:solidFill>
                  <a:srgbClr val="C586C0"/>
                </a:solidFill>
                <a:effectLst/>
                <a:latin typeface="Consolas" panose="020B0609020204030204" pitchFamily="49" charset="0"/>
              </a:rPr>
              <a:t>return</a:t>
            </a:r>
            <a:r>
              <a:rPr lang="en-GB" sz="1600" b="0" dirty="0">
                <a:solidFill>
                  <a:srgbClr val="FFFFFF"/>
                </a:solidFill>
                <a:effectLst/>
                <a:latin typeface="Consolas" panose="020B0609020204030204" pitchFamily="49" charset="0"/>
              </a:rPr>
              <a:t> _volume; }</a:t>
            </a:r>
          </a:p>
          <a:p>
            <a:r>
              <a:rPr lang="en-GB" sz="1600" b="0" dirty="0">
                <a:solidFill>
                  <a:srgbClr val="7CA668"/>
                </a:solidFill>
                <a:effectLst/>
                <a:latin typeface="Consolas" panose="020B0609020204030204" pitchFamily="49" charset="0"/>
              </a:rPr>
              <a:t> // modifiers</a:t>
            </a:r>
            <a:endParaRPr lang="en-GB" sz="1600" b="0" dirty="0">
              <a:solidFill>
                <a:srgbClr val="FFFFFF"/>
              </a:solidFill>
              <a:effectLst/>
              <a:latin typeface="Consolas" panose="020B0609020204030204" pitchFamily="49" charset="0"/>
            </a:endParaRPr>
          </a:p>
          <a:p>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bool</a:t>
            </a:r>
            <a:r>
              <a:rPr lang="en-GB" sz="1600" b="0" dirty="0">
                <a:solidFill>
                  <a:srgbClr val="FFFFFF"/>
                </a:solidFill>
                <a:effectLst/>
                <a:latin typeface="Consolas" panose="020B0609020204030204" pitchFamily="49" charset="0"/>
              </a:rPr>
              <a:t> </a:t>
            </a:r>
            <a:r>
              <a:rPr lang="en-GB" sz="1600" b="0" dirty="0" err="1">
                <a:solidFill>
                  <a:srgbClr val="DCDCAA"/>
                </a:solidFill>
                <a:effectLst/>
                <a:latin typeface="Consolas" panose="020B0609020204030204" pitchFamily="49" charset="0"/>
              </a:rPr>
              <a:t>take_sip</a:t>
            </a:r>
            <a:r>
              <a:rPr lang="en-GB" sz="1600" b="0" dirty="0">
                <a:solidFill>
                  <a:srgbClr val="FFFFFF"/>
                </a:solidFill>
                <a:effectLst/>
                <a:latin typeface="Consolas" panose="020B0609020204030204" pitchFamily="49" charset="0"/>
              </a:rPr>
              <a:t>(</a:t>
            </a:r>
            <a:r>
              <a:rPr lang="en-GB" sz="1600" b="0" dirty="0">
                <a:solidFill>
                  <a:srgbClr val="569CD6"/>
                </a:solidFill>
                <a:effectLst/>
                <a:latin typeface="Consolas" panose="020B0609020204030204" pitchFamily="49" charset="0"/>
              </a:rPr>
              <a:t>int</a:t>
            </a:r>
            <a:r>
              <a:rPr lang="en-GB" sz="1600" b="0" dirty="0">
                <a:solidFill>
                  <a:srgbClr val="FFFFFF"/>
                </a:solidFill>
                <a:effectLst/>
                <a:latin typeface="Consolas" panose="020B0609020204030204" pitchFamily="49" charset="0"/>
              </a:rPr>
              <a:t> </a:t>
            </a:r>
            <a:r>
              <a:rPr lang="en-GB" sz="1600" b="0" dirty="0">
                <a:solidFill>
                  <a:srgbClr val="9CDCFE"/>
                </a:solidFill>
                <a:effectLst/>
                <a:latin typeface="Consolas" panose="020B0609020204030204" pitchFamily="49" charset="0"/>
              </a:rPr>
              <a:t>sip</a:t>
            </a:r>
            <a:r>
              <a:rPr lang="en-GB" sz="1600" b="0" dirty="0">
                <a:solidFill>
                  <a:srgbClr val="FFFFFF"/>
                </a:solidFill>
                <a:effectLst/>
                <a:latin typeface="Consolas" panose="020B0609020204030204" pitchFamily="49" charset="0"/>
              </a:rPr>
              <a:t>);</a:t>
            </a:r>
          </a:p>
          <a:p>
            <a:r>
              <a:rPr lang="en-GB" sz="1600" b="0" dirty="0">
                <a:solidFill>
                  <a:srgbClr val="569CD6"/>
                </a:solidFill>
                <a:effectLst/>
                <a:latin typeface="Consolas" panose="020B0609020204030204" pitchFamily="49" charset="0"/>
              </a:rPr>
              <a:t>private:</a:t>
            </a:r>
            <a:endParaRPr lang="en-GB" sz="1600" b="0" dirty="0">
              <a:solidFill>
                <a:srgbClr val="FFFFFF"/>
              </a:solidFill>
              <a:effectLst/>
              <a:latin typeface="Consolas" panose="020B0609020204030204" pitchFamily="49" charset="0"/>
            </a:endParaRPr>
          </a:p>
          <a:p>
            <a:r>
              <a:rPr lang="en-GB" sz="1600" b="0" dirty="0">
                <a:solidFill>
                  <a:srgbClr val="FFFFFF"/>
                </a:solidFill>
                <a:effectLst/>
                <a:latin typeface="Consolas" panose="020B0609020204030204" pitchFamily="49" charset="0"/>
              </a:rPr>
              <a:t> </a:t>
            </a:r>
            <a:r>
              <a:rPr lang="en-GB" sz="1600" b="0" dirty="0">
                <a:solidFill>
                  <a:srgbClr val="4EC9B0"/>
                </a:solidFill>
                <a:effectLst/>
                <a:latin typeface="Consolas" panose="020B0609020204030204" pitchFamily="49" charset="0"/>
              </a:rPr>
              <a:t>std</a:t>
            </a:r>
            <a:r>
              <a:rPr lang="en-GB" sz="1600" b="0" dirty="0">
                <a:solidFill>
                  <a:srgbClr val="FFFFFF"/>
                </a:solidFill>
                <a:effectLst/>
                <a:latin typeface="Consolas" panose="020B0609020204030204" pitchFamily="49" charset="0"/>
              </a:rPr>
              <a:t>::string _name;</a:t>
            </a:r>
          </a:p>
          <a:p>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int</a:t>
            </a:r>
            <a:r>
              <a:rPr lang="en-GB" sz="1600" b="0" dirty="0">
                <a:solidFill>
                  <a:srgbClr val="FFFFFF"/>
                </a:solidFill>
                <a:effectLst/>
                <a:latin typeface="Consolas" panose="020B0609020204030204" pitchFamily="49" charset="0"/>
              </a:rPr>
              <a:t> _volume;</a:t>
            </a:r>
          </a:p>
          <a:p>
            <a:r>
              <a:rPr lang="en-GB" sz="1600" b="0" dirty="0">
                <a:solidFill>
                  <a:srgbClr val="FFFFFF"/>
                </a:solidFill>
                <a:effectLst/>
                <a:latin typeface="Consolas" panose="020B0609020204030204" pitchFamily="49" charset="0"/>
              </a:rPr>
              <a:t>};</a:t>
            </a:r>
          </a:p>
        </p:txBody>
      </p:sp>
      <p:pic>
        <p:nvPicPr>
          <p:cNvPr id="1028" name="Picture 4">
            <a:extLst>
              <a:ext uri="{FF2B5EF4-FFF2-40B4-BE49-F238E27FC236}">
                <a16:creationId xmlns:a16="http://schemas.microsoft.com/office/drawing/2014/main" id="{E6541453-C1B8-3626-B01F-5DB5C2FD9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18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2575CB-03E2-C0B4-253E-F3432C7DF74B}"/>
              </a:ext>
            </a:extLst>
          </p:cNvPr>
          <p:cNvSpPr>
            <a:spLocks noGrp="1"/>
          </p:cNvSpPr>
          <p:nvPr>
            <p:ph type="body" sz="quarter" idx="10"/>
          </p:nvPr>
        </p:nvSpPr>
        <p:spPr/>
        <p:txBody>
          <a:bodyPr/>
          <a:lstStyle/>
          <a:p>
            <a:r>
              <a:rPr lang="en-GB" cap="none" dirty="0"/>
              <a:t>&lt;</a:t>
            </a:r>
            <a:r>
              <a:rPr lang="en-GB" cap="none" dirty="0" err="1"/>
              <a:t>cstring</a:t>
            </a:r>
            <a:r>
              <a:rPr lang="en-GB" cap="none" dirty="0"/>
              <a:t>&gt;</a:t>
            </a:r>
          </a:p>
        </p:txBody>
      </p:sp>
      <p:sp>
        <p:nvSpPr>
          <p:cNvPr id="3" name="Text Placeholder 2">
            <a:extLst>
              <a:ext uri="{FF2B5EF4-FFF2-40B4-BE49-F238E27FC236}">
                <a16:creationId xmlns:a16="http://schemas.microsoft.com/office/drawing/2014/main" id="{ACE58153-F74A-10F3-B0D6-7847F6991CFC}"/>
              </a:ext>
            </a:extLst>
          </p:cNvPr>
          <p:cNvSpPr>
            <a:spLocks noGrp="1"/>
          </p:cNvSpPr>
          <p:nvPr>
            <p:ph type="body" sz="quarter" idx="15"/>
          </p:nvPr>
        </p:nvSpPr>
        <p:spPr>
          <a:xfrm>
            <a:off x="4795838" y="1553184"/>
            <a:ext cx="6545262" cy="4094163"/>
          </a:xfrm>
        </p:spPr>
        <p:txBody>
          <a:bodyPr/>
          <a:lstStyle/>
          <a:p>
            <a:pPr marL="342900" indent="-342900">
              <a:buFont typeface="Arial" panose="020B0604020202020204" pitchFamily="34" charset="0"/>
              <a:buChar char="•"/>
            </a:pPr>
            <a:r>
              <a:rPr lang="en-US" sz="1800" b="1" dirty="0">
                <a:effectLst/>
                <a:latin typeface="Consolas" panose="020B0609020204030204" pitchFamily="49" charset="0"/>
              </a:rPr>
              <a:t>char[], char*</a:t>
            </a:r>
            <a:r>
              <a:rPr lang="en-US" sz="1800" b="0" dirty="0">
                <a:effectLst/>
                <a:latin typeface="+mn-lt"/>
              </a:rPr>
              <a:t>, </a:t>
            </a:r>
            <a:r>
              <a:rPr lang="en-US" sz="1800" b="1" dirty="0">
                <a:latin typeface="Consolas" panose="020B0609020204030204" pitchFamily="49" charset="0"/>
              </a:rPr>
              <a:t>const char*</a:t>
            </a:r>
          </a:p>
          <a:p>
            <a:pPr marL="342900" indent="-342900">
              <a:buFont typeface="Arial" panose="020B0604020202020204" pitchFamily="34" charset="0"/>
              <a:buChar char="•"/>
            </a:pPr>
            <a:r>
              <a:rPr lang="en-US" sz="1800" b="0" dirty="0">
                <a:effectLst/>
                <a:latin typeface="+mn-lt"/>
              </a:rPr>
              <a:t>common for literals and non-owning string arguments</a:t>
            </a:r>
          </a:p>
          <a:p>
            <a:pPr marL="342900" indent="-342900">
              <a:buFont typeface="Arial" panose="020B0604020202020204" pitchFamily="34" charset="0"/>
              <a:buChar char="•"/>
            </a:pPr>
            <a:r>
              <a:rPr lang="en-US" sz="1800" b="1" dirty="0">
                <a:effectLst/>
                <a:latin typeface="Consolas" panose="020B0609020204030204" pitchFamily="49" charset="0"/>
              </a:rPr>
              <a:t>&lt;</a:t>
            </a:r>
            <a:r>
              <a:rPr lang="en-US" sz="1800" b="1" dirty="0" err="1">
                <a:effectLst/>
                <a:latin typeface="Consolas" panose="020B0609020204030204" pitchFamily="49" charset="0"/>
              </a:rPr>
              <a:t>cstring</a:t>
            </a:r>
            <a:r>
              <a:rPr lang="en-US" sz="1800" b="1" dirty="0">
                <a:effectLst/>
                <a:latin typeface="Consolas" panose="020B0609020204030204" pitchFamily="49" charset="0"/>
              </a:rPr>
              <a:t>&gt; </a:t>
            </a:r>
            <a:r>
              <a:rPr lang="en-US" sz="1800" b="0" dirty="0">
                <a:effectLst/>
                <a:latin typeface="+mn-lt"/>
              </a:rPr>
              <a:t>for </a:t>
            </a:r>
            <a:r>
              <a:rPr lang="en-US" sz="1800" b="1" dirty="0" err="1">
                <a:effectLst/>
                <a:latin typeface="Consolas" panose="020B0609020204030204" pitchFamily="49" charset="0"/>
              </a:rPr>
              <a:t>strncpy</a:t>
            </a:r>
            <a:r>
              <a:rPr lang="en-US" sz="1800" b="0" dirty="0">
                <a:effectLst/>
                <a:latin typeface="+mn-lt"/>
              </a:rPr>
              <a:t>, </a:t>
            </a:r>
            <a:r>
              <a:rPr lang="en-US" sz="1800" b="1" dirty="0" err="1">
                <a:effectLst/>
                <a:latin typeface="Consolas" panose="020B0609020204030204" pitchFamily="49" charset="0"/>
              </a:rPr>
              <a:t>strncat</a:t>
            </a:r>
            <a:r>
              <a:rPr lang="en-US" sz="1800" b="1" dirty="0">
                <a:effectLst/>
                <a:latin typeface="Consolas" panose="020B0609020204030204" pitchFamily="49" charset="0"/>
              </a:rPr>
              <a:t>, </a:t>
            </a:r>
            <a:r>
              <a:rPr lang="en-US" sz="1800" b="1" dirty="0" err="1">
                <a:effectLst/>
                <a:latin typeface="Consolas" panose="020B0609020204030204" pitchFamily="49" charset="0"/>
              </a:rPr>
              <a:t>strncmp</a:t>
            </a:r>
            <a:r>
              <a:rPr lang="en-US" sz="1800" b="1" dirty="0">
                <a:effectLst/>
                <a:latin typeface="Consolas" panose="020B0609020204030204" pitchFamily="49" charset="0"/>
              </a:rPr>
              <a:t>, </a:t>
            </a:r>
            <a:r>
              <a:rPr lang="en-US" sz="1800" b="1" dirty="0" err="1">
                <a:effectLst/>
                <a:latin typeface="Consolas" panose="020B0609020204030204" pitchFamily="49" charset="0"/>
              </a:rPr>
              <a:t>strlen</a:t>
            </a:r>
            <a:r>
              <a:rPr lang="en-US" sz="1800" b="1" dirty="0">
                <a:effectLst/>
                <a:latin typeface="Consolas" panose="020B0609020204030204" pitchFamily="49" charset="0"/>
              </a:rPr>
              <a:t> </a:t>
            </a:r>
            <a:r>
              <a:rPr lang="en-US" sz="1800" dirty="0">
                <a:latin typeface="+mn-lt"/>
              </a:rPr>
              <a:t>etc.</a:t>
            </a:r>
          </a:p>
          <a:p>
            <a:pPr marL="342900" indent="-342900">
              <a:buFont typeface="Arial" panose="020B0604020202020204" pitchFamily="34" charset="0"/>
              <a:buChar char="•"/>
            </a:pPr>
            <a:r>
              <a:rPr lang="en-US" sz="1800" b="0" dirty="0">
                <a:effectLst/>
                <a:latin typeface="+mn-lt"/>
              </a:rPr>
              <a:t>no built-in heap management.</a:t>
            </a:r>
          </a:p>
          <a:p>
            <a:endParaRPr lang="en-GB" dirty="0"/>
          </a:p>
        </p:txBody>
      </p:sp>
      <p:sp>
        <p:nvSpPr>
          <p:cNvPr id="4" name="Text Placeholder 2">
            <a:extLst>
              <a:ext uri="{FF2B5EF4-FFF2-40B4-BE49-F238E27FC236}">
                <a16:creationId xmlns:a16="http://schemas.microsoft.com/office/drawing/2014/main" id="{FCC84A64-6242-6D3F-F08E-2108B137C35B}"/>
              </a:ext>
            </a:extLst>
          </p:cNvPr>
          <p:cNvSpPr txBox="1">
            <a:spLocks/>
          </p:cNvSpPr>
          <p:nvPr/>
        </p:nvSpPr>
        <p:spPr>
          <a:xfrm>
            <a:off x="4795838" y="791186"/>
            <a:ext cx="6189662" cy="460412"/>
          </a:xfrm>
          <a:prstGeom prst="rect">
            <a:avLst/>
          </a:prstGeom>
          <a:solidFill>
            <a:srgbClr val="000000"/>
          </a:solid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0" dirty="0">
                <a:solidFill>
                  <a:srgbClr val="DCDCAA"/>
                </a:solidFill>
                <a:effectLst/>
                <a:latin typeface="Consolas" panose="020B0609020204030204" pitchFamily="49" charset="0"/>
              </a:rPr>
              <a:t>Drink</a:t>
            </a:r>
            <a:r>
              <a:rPr lang="en-US" sz="2000" b="0" dirty="0">
                <a:solidFill>
                  <a:srgbClr val="FFFFFF"/>
                </a:solidFill>
                <a:effectLst/>
                <a:latin typeface="Consolas" panose="020B0609020204030204" pitchFamily="49" charset="0"/>
              </a:rPr>
              <a:t>(</a:t>
            </a:r>
            <a:r>
              <a:rPr lang="en-US" sz="2000" b="0" dirty="0">
                <a:solidFill>
                  <a:srgbClr val="569CD6"/>
                </a:solidFill>
                <a:effectLst/>
                <a:latin typeface="Consolas" panose="020B0609020204030204" pitchFamily="49" charset="0"/>
              </a:rPr>
              <a:t>const</a:t>
            </a:r>
            <a:r>
              <a:rPr lang="en-US" sz="2000" b="0" dirty="0">
                <a:solidFill>
                  <a:srgbClr val="FFFFFF"/>
                </a:solidFill>
                <a:effectLst/>
                <a:latin typeface="Consolas" panose="020B0609020204030204" pitchFamily="49" charset="0"/>
              </a:rPr>
              <a:t> </a:t>
            </a:r>
            <a:r>
              <a:rPr lang="en-US" sz="2000" b="0" dirty="0">
                <a:solidFill>
                  <a:srgbClr val="569CD6"/>
                </a:solidFill>
                <a:effectLst/>
                <a:latin typeface="Consolas" panose="020B0609020204030204" pitchFamily="49" charset="0"/>
              </a:rPr>
              <a:t>char</a:t>
            </a:r>
            <a:r>
              <a:rPr lang="en-US" sz="2000" b="0" dirty="0">
                <a:solidFill>
                  <a:srgbClr val="D4D4D4"/>
                </a:solidFill>
                <a:effectLst/>
                <a:latin typeface="Consolas" panose="020B0609020204030204" pitchFamily="49" charset="0"/>
              </a:rPr>
              <a:t>*</a:t>
            </a:r>
            <a:r>
              <a:rPr lang="en-US" sz="2000" b="0" dirty="0">
                <a:solidFill>
                  <a:srgbClr val="FFFFFF"/>
                </a:solidFill>
                <a:effectLst/>
                <a:latin typeface="Consolas" panose="020B0609020204030204" pitchFamily="49" charset="0"/>
              </a:rPr>
              <a:t> name, </a:t>
            </a:r>
            <a:r>
              <a:rPr lang="en-US" sz="2000" b="0" dirty="0">
                <a:solidFill>
                  <a:srgbClr val="569CD6"/>
                </a:solidFill>
                <a:effectLst/>
                <a:latin typeface="Consolas" panose="020B0609020204030204" pitchFamily="49" charset="0"/>
              </a:rPr>
              <a:t>int</a:t>
            </a:r>
            <a:r>
              <a:rPr lang="en-US" sz="2000" b="0" dirty="0">
                <a:solidFill>
                  <a:srgbClr val="FFFFFF"/>
                </a:solidFill>
                <a:effectLst/>
                <a:latin typeface="Consolas" panose="020B0609020204030204" pitchFamily="49" charset="0"/>
              </a:rPr>
              <a:t> volume)</a:t>
            </a:r>
          </a:p>
          <a:p>
            <a:endParaRPr lang="en-GB" dirty="0"/>
          </a:p>
        </p:txBody>
      </p:sp>
      <p:pic>
        <p:nvPicPr>
          <p:cNvPr id="5" name="Picture 4">
            <a:extLst>
              <a:ext uri="{FF2B5EF4-FFF2-40B4-BE49-F238E27FC236}">
                <a16:creationId xmlns:a16="http://schemas.microsoft.com/office/drawing/2014/main" id="{743713E0-4578-C8B4-3F1B-2A5CF25C5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792758"/>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8168E2-C09C-B456-5E98-D582C2561B9E}"/>
              </a:ext>
            </a:extLst>
          </p:cNvPr>
          <p:cNvSpPr txBox="1"/>
          <p:nvPr/>
        </p:nvSpPr>
        <p:spPr>
          <a:xfrm>
            <a:off x="4795838" y="3470852"/>
            <a:ext cx="6189662" cy="1815882"/>
          </a:xfrm>
          <a:prstGeom prst="rect">
            <a:avLst/>
          </a:prstGeom>
          <a:solidFill>
            <a:srgbClr val="000000"/>
          </a:solidFill>
        </p:spPr>
        <p:txBody>
          <a:bodyPr wrap="square">
            <a:spAutoFit/>
          </a:bodyPr>
          <a:lstStyle/>
          <a:p>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&lt;iostream&gt;</a:t>
            </a:r>
            <a:endParaRPr lang="en-US" sz="1600" b="0" dirty="0">
              <a:solidFill>
                <a:srgbClr val="FFFFFF"/>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char*</a:t>
            </a:r>
            <a:r>
              <a:rPr lang="en-US" sz="1600" b="0" dirty="0">
                <a:solidFill>
                  <a:srgbClr val="FFFFFF"/>
                </a:solidFill>
                <a:effectLst/>
                <a:latin typeface="Consolas" panose="020B0609020204030204" pitchFamily="49" charset="0"/>
              </a:rPr>
              <a:t> </a:t>
            </a:r>
            <a:r>
              <a:rPr lang="en-US" sz="1600" b="0" dirty="0">
                <a:solidFill>
                  <a:srgbClr val="DCDCAA"/>
                </a:solidFill>
                <a:effectLst/>
                <a:latin typeface="Consolas" panose="020B0609020204030204" pitchFamily="49" charset="0"/>
              </a:rPr>
              <a:t>hello</a:t>
            </a:r>
            <a:r>
              <a:rPr lang="en-US" sz="1600" b="0" dirty="0">
                <a:solidFill>
                  <a:srgbClr val="FFFFFF"/>
                </a:solidFill>
                <a:effectLst/>
                <a:latin typeface="Consolas" panose="020B0609020204030204" pitchFamily="49" charset="0"/>
              </a:rPr>
              <a:t>() { </a:t>
            </a:r>
            <a:r>
              <a:rPr lang="en-US" sz="1600" b="0" dirty="0">
                <a:solidFill>
                  <a:srgbClr val="C586C0"/>
                </a:solidFill>
                <a:effectLst/>
                <a:latin typeface="Consolas" panose="020B0609020204030204" pitchFamily="49" charset="0"/>
              </a:rPr>
              <a:t>return</a:t>
            </a:r>
            <a:r>
              <a:rPr lang="en-US" sz="1600" b="0" dirty="0">
                <a:solidFill>
                  <a:srgbClr val="FFFFFF"/>
                </a:solidFill>
                <a:effectLst/>
                <a:latin typeface="Consolas" panose="020B0609020204030204" pitchFamily="49" charset="0"/>
              </a:rPr>
              <a:t> </a:t>
            </a:r>
            <a:r>
              <a:rPr lang="en-US" sz="1600" b="0" dirty="0">
                <a:solidFill>
                  <a:srgbClr val="CE9178"/>
                </a:solidFill>
                <a:effectLst/>
                <a:latin typeface="Consolas" panose="020B0609020204030204" pitchFamily="49" charset="0"/>
              </a:rPr>
              <a:t>"Hello"</a:t>
            </a:r>
            <a:r>
              <a:rPr lang="en-US" sz="1600" b="0" dirty="0">
                <a:solidFill>
                  <a:srgbClr val="FFFFFF"/>
                </a:solidFill>
                <a:effectLst/>
                <a:latin typeface="Consolas" panose="020B0609020204030204" pitchFamily="49" charset="0"/>
              </a:rPr>
              <a:t>; }</a:t>
            </a:r>
          </a:p>
          <a:p>
            <a:br>
              <a:rPr lang="en-US" sz="1600" b="0" dirty="0">
                <a:solidFill>
                  <a:srgbClr val="FFFFFF"/>
                </a:solidFill>
                <a:effectLst/>
                <a:latin typeface="Consolas" panose="020B0609020204030204" pitchFamily="49" charset="0"/>
              </a:rPr>
            </a:br>
            <a:r>
              <a:rPr lang="en-US" sz="1600" b="0" dirty="0">
                <a:solidFill>
                  <a:srgbClr val="569CD6"/>
                </a:solidFill>
                <a:effectLst/>
                <a:latin typeface="Consolas" panose="020B0609020204030204" pitchFamily="49" charset="0"/>
              </a:rPr>
              <a:t>int</a:t>
            </a:r>
            <a:r>
              <a:rPr lang="en-US" sz="1600" b="0" dirty="0">
                <a:solidFill>
                  <a:srgbClr val="FFFFFF"/>
                </a:solidFill>
                <a:effectLst/>
                <a:latin typeface="Consolas" panose="020B0609020204030204" pitchFamily="49" charset="0"/>
              </a:rPr>
              <a:t> </a:t>
            </a:r>
            <a:r>
              <a:rPr lang="en-US" sz="1600" b="0" dirty="0">
                <a:solidFill>
                  <a:srgbClr val="DCDCAA"/>
                </a:solidFill>
                <a:effectLst/>
                <a:latin typeface="Consolas" panose="020B0609020204030204" pitchFamily="49" charset="0"/>
              </a:rPr>
              <a:t>main</a:t>
            </a:r>
            <a:r>
              <a:rPr lang="en-US" sz="1600" b="0" dirty="0">
                <a:solidFill>
                  <a:srgbClr val="FFFFFF"/>
                </a:solidFill>
                <a:effectLst/>
                <a:latin typeface="Consolas" panose="020B0609020204030204" pitchFamily="49" charset="0"/>
              </a:rPr>
              <a:t>() {</a:t>
            </a:r>
          </a:p>
          <a:p>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char</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world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a:t>
            </a:r>
            <a:r>
              <a:rPr lang="en-US" sz="1600" b="0" dirty="0">
                <a:solidFill>
                  <a:srgbClr val="CE9178"/>
                </a:solidFill>
                <a:effectLst/>
                <a:latin typeface="Consolas" panose="020B0609020204030204" pitchFamily="49" charset="0"/>
              </a:rPr>
              <a:t>" world"</a:t>
            </a:r>
            <a:r>
              <a:rPr lang="en-US" sz="1600" b="0" dirty="0">
                <a:solidFill>
                  <a:srgbClr val="FFFFFF"/>
                </a:solidFill>
                <a:effectLst/>
                <a:latin typeface="Consolas" panose="020B0609020204030204" pitchFamily="49" charset="0"/>
              </a:rPr>
              <a:t>;</a:t>
            </a:r>
          </a:p>
          <a:p>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std</a:t>
            </a:r>
            <a:r>
              <a:rPr lang="en-US" sz="1600" b="0" dirty="0">
                <a:solidFill>
                  <a:srgbClr val="FFFFFF"/>
                </a:solidFill>
                <a:effectLst/>
                <a:latin typeface="Consolas" panose="020B0609020204030204" pitchFamily="49" charset="0"/>
              </a:rPr>
              <a:t>::</a:t>
            </a:r>
            <a:r>
              <a:rPr lang="en-US" sz="1600" b="0" dirty="0" err="1">
                <a:solidFill>
                  <a:srgbClr val="FFFFFF"/>
                </a:solidFill>
                <a:effectLst/>
                <a:latin typeface="Consolas" panose="020B0609020204030204" pitchFamily="49" charset="0"/>
              </a:rPr>
              <a:t>cout</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&lt;&lt;</a:t>
            </a:r>
            <a:r>
              <a:rPr lang="en-US" sz="1600" b="0" dirty="0">
                <a:solidFill>
                  <a:srgbClr val="FFFFFF"/>
                </a:solidFill>
                <a:effectLst/>
                <a:latin typeface="Consolas" panose="020B0609020204030204" pitchFamily="49" charset="0"/>
              </a:rPr>
              <a:t> </a:t>
            </a:r>
            <a:r>
              <a:rPr lang="en-US" sz="1600" b="0" dirty="0">
                <a:solidFill>
                  <a:srgbClr val="DCDCAA"/>
                </a:solidFill>
                <a:effectLst/>
                <a:latin typeface="Consolas" panose="020B0609020204030204" pitchFamily="49" charset="0"/>
              </a:rPr>
              <a:t>hello</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&lt;&lt;</a:t>
            </a:r>
            <a:r>
              <a:rPr lang="en-US" sz="1600" b="0" dirty="0">
                <a:solidFill>
                  <a:srgbClr val="FFFFFF"/>
                </a:solidFill>
                <a:effectLst/>
                <a:latin typeface="Consolas" panose="020B0609020204030204" pitchFamily="49" charset="0"/>
              </a:rPr>
              <a:t> world </a:t>
            </a:r>
            <a:r>
              <a:rPr lang="en-US" sz="1600" b="0" dirty="0">
                <a:solidFill>
                  <a:srgbClr val="D4D4D4"/>
                </a:solidFill>
                <a:effectLst/>
                <a:latin typeface="Consolas" panose="020B0609020204030204" pitchFamily="49" charset="0"/>
              </a:rPr>
              <a:t>&lt;&lt;</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std</a:t>
            </a:r>
            <a:r>
              <a:rPr lang="en-US" sz="1600" b="0" dirty="0">
                <a:solidFill>
                  <a:srgbClr val="FFFFFF"/>
                </a:solidFill>
                <a:effectLst/>
                <a:latin typeface="Consolas" panose="020B0609020204030204" pitchFamily="49" charset="0"/>
              </a:rPr>
              <a:t>::</a:t>
            </a:r>
            <a:r>
              <a:rPr lang="en-US" sz="1600" b="0" dirty="0" err="1">
                <a:solidFill>
                  <a:srgbClr val="FFFFFF"/>
                </a:solidFill>
                <a:effectLst/>
                <a:latin typeface="Consolas" panose="020B0609020204030204" pitchFamily="49" charset="0"/>
              </a:rPr>
              <a:t>endl</a:t>
            </a:r>
            <a:r>
              <a:rPr lang="en-US" sz="1600" b="0" dirty="0">
                <a:solidFill>
                  <a:srgbClr val="FFFFFF"/>
                </a:solidFill>
                <a:effectLst/>
                <a:latin typeface="Consolas" panose="020B0609020204030204" pitchFamily="49" charset="0"/>
              </a:rPr>
              <a:t>;</a:t>
            </a:r>
          </a:p>
          <a:p>
            <a:r>
              <a:rPr lang="en-US" sz="1600" b="0" dirty="0">
                <a:solidFill>
                  <a:srgbClr val="FFFFFF"/>
                </a:solidFill>
                <a:effectLst/>
                <a:latin typeface="Consolas" panose="020B0609020204030204" pitchFamily="49" charset="0"/>
              </a:rPr>
              <a:t>}</a:t>
            </a:r>
            <a:endParaRPr lang="en-GB" sz="1600" b="0" dirty="0">
              <a:solidFill>
                <a:srgbClr val="FFFFFF"/>
              </a:solidFill>
              <a:effectLst/>
              <a:latin typeface="Consolas" panose="020B0609020204030204" pitchFamily="49" charset="0"/>
            </a:endParaRPr>
          </a:p>
        </p:txBody>
      </p:sp>
      <p:pic>
        <p:nvPicPr>
          <p:cNvPr id="7" name="Picture 4">
            <a:extLst>
              <a:ext uri="{FF2B5EF4-FFF2-40B4-BE49-F238E27FC236}">
                <a16:creationId xmlns:a16="http://schemas.microsoft.com/office/drawing/2014/main" id="{169C2B96-BBEF-8281-9EF7-5B944F20D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3470852"/>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553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65191-90D6-EB03-A788-9CD34C46E4CC}"/>
              </a:ext>
            </a:extLst>
          </p:cNvPr>
          <p:cNvSpPr>
            <a:spLocks noGrp="1"/>
          </p:cNvSpPr>
          <p:nvPr>
            <p:ph type="body" sz="quarter" idx="10"/>
          </p:nvPr>
        </p:nvSpPr>
        <p:spPr/>
        <p:txBody>
          <a:bodyPr/>
          <a:lstStyle/>
          <a:p>
            <a:r>
              <a:rPr lang="en-GB" cap="none" dirty="0"/>
              <a:t>C-string Memory Layout</a:t>
            </a:r>
          </a:p>
        </p:txBody>
      </p:sp>
      <p:sp>
        <p:nvSpPr>
          <p:cNvPr id="3" name="Text Placeholder 2">
            <a:extLst>
              <a:ext uri="{FF2B5EF4-FFF2-40B4-BE49-F238E27FC236}">
                <a16:creationId xmlns:a16="http://schemas.microsoft.com/office/drawing/2014/main" id="{DC78D0D2-E9EA-C361-7AC6-FABE86BA65BE}"/>
              </a:ext>
            </a:extLst>
          </p:cNvPr>
          <p:cNvSpPr>
            <a:spLocks noGrp="1"/>
          </p:cNvSpPr>
          <p:nvPr>
            <p:ph type="body" sz="quarter" idx="15"/>
          </p:nvPr>
        </p:nvSpPr>
        <p:spPr>
          <a:xfrm>
            <a:off x="4800647" y="1733001"/>
            <a:ext cx="7125678" cy="4094163"/>
          </a:xfrm>
        </p:spPr>
        <p:txBody>
          <a:bodyPr/>
          <a:lstStyle/>
          <a:p>
            <a:br>
              <a:rPr lang="en-GB" b="0" dirty="0">
                <a:effectLst/>
                <a:latin typeface="+mn-lt"/>
              </a:rPr>
            </a:br>
            <a:r>
              <a:rPr lang="en-GB" b="0" dirty="0">
                <a:effectLst/>
                <a:latin typeface="+mn-lt"/>
              </a:rPr>
              <a:t>Example </a:t>
            </a:r>
            <a:r>
              <a:rPr lang="en-GB" b="1" dirty="0">
                <a:effectLst/>
                <a:latin typeface="+mn-lt"/>
              </a:rPr>
              <a:t>null-terminated string </a:t>
            </a:r>
            <a:r>
              <a:rPr lang="en-GB" b="0" dirty="0">
                <a:effectLst/>
                <a:latin typeface="+mn-lt"/>
              </a:rPr>
              <a:t>(ASCIIZ):</a:t>
            </a:r>
          </a:p>
          <a:p>
            <a:endParaRPr lang="en-GB" b="0" dirty="0">
              <a:effectLst/>
              <a:latin typeface="+mn-lt"/>
            </a:endParaRPr>
          </a:p>
          <a:p>
            <a:endParaRPr lang="en-GB" dirty="0">
              <a:latin typeface="+mn-lt"/>
            </a:endParaRPr>
          </a:p>
          <a:p>
            <a:endParaRPr lang="en-GB" b="0" dirty="0">
              <a:effectLst/>
              <a:latin typeface="+mn-lt"/>
            </a:endParaRPr>
          </a:p>
          <a:p>
            <a:endParaRPr lang="en-GB" dirty="0">
              <a:latin typeface="+mn-lt"/>
            </a:endParaRPr>
          </a:p>
          <a:p>
            <a:br>
              <a:rPr lang="en-GB" b="0" dirty="0">
                <a:effectLst/>
                <a:latin typeface="+mn-lt"/>
              </a:rPr>
            </a:br>
            <a:endParaRPr lang="en-GB" dirty="0"/>
          </a:p>
        </p:txBody>
      </p:sp>
      <p:graphicFrame>
        <p:nvGraphicFramePr>
          <p:cNvPr id="6" name="Table 5">
            <a:extLst>
              <a:ext uri="{FF2B5EF4-FFF2-40B4-BE49-F238E27FC236}">
                <a16:creationId xmlns:a16="http://schemas.microsoft.com/office/drawing/2014/main" id="{3DF4BB5A-DAC0-34AE-114A-C78EF0E75F66}"/>
              </a:ext>
            </a:extLst>
          </p:cNvPr>
          <p:cNvGraphicFramePr>
            <a:graphicFrameLocks noGrp="1"/>
          </p:cNvGraphicFramePr>
          <p:nvPr>
            <p:extLst>
              <p:ext uri="{D42A27DB-BD31-4B8C-83A1-F6EECF244321}">
                <p14:modId xmlns:p14="http://schemas.microsoft.com/office/powerpoint/2010/main" val="862274397"/>
              </p:ext>
            </p:extLst>
          </p:nvPr>
        </p:nvGraphicFramePr>
        <p:xfrm>
          <a:off x="4800647" y="719666"/>
          <a:ext cx="6349955" cy="822960"/>
        </p:xfrm>
        <a:graphic>
          <a:graphicData uri="http://schemas.openxmlformats.org/drawingml/2006/table">
            <a:tbl>
              <a:tblPr firstRow="1" bandRow="1">
                <a:tableStyleId>{5940675A-B579-460E-94D1-54222C63F5DA}</a:tableStyleId>
              </a:tblPr>
              <a:tblGrid>
                <a:gridCol w="863553">
                  <a:extLst>
                    <a:ext uri="{9D8B030D-6E8A-4147-A177-3AD203B41FA5}">
                      <a16:colId xmlns:a16="http://schemas.microsoft.com/office/drawing/2014/main" val="67524319"/>
                    </a:ext>
                  </a:extLst>
                </a:gridCol>
                <a:gridCol w="1309400">
                  <a:extLst>
                    <a:ext uri="{9D8B030D-6E8A-4147-A177-3AD203B41FA5}">
                      <a16:colId xmlns:a16="http://schemas.microsoft.com/office/drawing/2014/main" val="2626965927"/>
                    </a:ext>
                  </a:extLst>
                </a:gridCol>
                <a:gridCol w="696167">
                  <a:extLst>
                    <a:ext uri="{9D8B030D-6E8A-4147-A177-3AD203B41FA5}">
                      <a16:colId xmlns:a16="http://schemas.microsoft.com/office/drawing/2014/main" val="570259794"/>
                    </a:ext>
                  </a:extLst>
                </a:gridCol>
                <a:gridCol w="696167">
                  <a:extLst>
                    <a:ext uri="{9D8B030D-6E8A-4147-A177-3AD203B41FA5}">
                      <a16:colId xmlns:a16="http://schemas.microsoft.com/office/drawing/2014/main" val="3176121866"/>
                    </a:ext>
                  </a:extLst>
                </a:gridCol>
                <a:gridCol w="696167">
                  <a:extLst>
                    <a:ext uri="{9D8B030D-6E8A-4147-A177-3AD203B41FA5}">
                      <a16:colId xmlns:a16="http://schemas.microsoft.com/office/drawing/2014/main" val="2424599768"/>
                    </a:ext>
                  </a:extLst>
                </a:gridCol>
                <a:gridCol w="696167">
                  <a:extLst>
                    <a:ext uri="{9D8B030D-6E8A-4147-A177-3AD203B41FA5}">
                      <a16:colId xmlns:a16="http://schemas.microsoft.com/office/drawing/2014/main" val="801305822"/>
                    </a:ext>
                  </a:extLst>
                </a:gridCol>
                <a:gridCol w="696167">
                  <a:extLst>
                    <a:ext uri="{9D8B030D-6E8A-4147-A177-3AD203B41FA5}">
                      <a16:colId xmlns:a16="http://schemas.microsoft.com/office/drawing/2014/main" val="3635686850"/>
                    </a:ext>
                  </a:extLst>
                </a:gridCol>
                <a:gridCol w="696167">
                  <a:extLst>
                    <a:ext uri="{9D8B030D-6E8A-4147-A177-3AD203B41FA5}">
                      <a16:colId xmlns:a16="http://schemas.microsoft.com/office/drawing/2014/main" val="2820305366"/>
                    </a:ext>
                  </a:extLst>
                </a:gridCol>
              </a:tblGrid>
              <a:tr h="370840">
                <a:tc rowSpan="2">
                  <a:txBody>
                    <a:bodyPr/>
                    <a:lstStyle/>
                    <a:p>
                      <a:r>
                        <a:rPr lang="en-GB" sz="1600" dirty="0">
                          <a:latin typeface="Consolas" panose="020B0609020204030204" pitchFamily="49" charset="0"/>
                        </a:rPr>
                        <a:t>char *</a:t>
                      </a:r>
                    </a:p>
                  </a:txBody>
                  <a:tcPr/>
                </a:tc>
                <a:tc rowSpan="2">
                  <a:txBody>
                    <a:bodyPr/>
                    <a:lstStyle/>
                    <a:p>
                      <a:r>
                        <a:rPr lang="en-GB" sz="1600" dirty="0">
                          <a:latin typeface="Consolas" panose="020B0609020204030204" pitchFamily="49" charset="0"/>
                        </a:rPr>
                        <a:t>Pointer to contiguous memory</a:t>
                      </a:r>
                    </a:p>
                  </a:txBody>
                  <a:tcPr/>
                </a:tc>
                <a:tc>
                  <a:txBody>
                    <a:bodyPr/>
                    <a:lstStyle/>
                    <a:p>
                      <a:pPr algn="ctr"/>
                      <a:r>
                        <a:rPr lang="en-GB" sz="1600" dirty="0">
                          <a:latin typeface="Consolas" panose="020B0609020204030204" pitchFamily="49" charset="0"/>
                        </a:rPr>
                        <a:t>0</a:t>
                      </a:r>
                    </a:p>
                  </a:txBody>
                  <a:tcPr anchor="ctr">
                    <a:solidFill>
                      <a:schemeClr val="tx2"/>
                    </a:solidFill>
                  </a:tcPr>
                </a:tc>
                <a:tc>
                  <a:txBody>
                    <a:bodyPr/>
                    <a:lstStyle/>
                    <a:p>
                      <a:pPr algn="ctr"/>
                      <a:r>
                        <a:rPr lang="en-GB" sz="1600" dirty="0">
                          <a:latin typeface="Consolas" panose="020B0609020204030204" pitchFamily="49" charset="0"/>
                        </a:rPr>
                        <a:t>1</a:t>
                      </a:r>
                    </a:p>
                  </a:txBody>
                  <a:tcPr anchor="ctr">
                    <a:solidFill>
                      <a:schemeClr val="tx2"/>
                    </a:solidFill>
                  </a:tcPr>
                </a:tc>
                <a:tc>
                  <a:txBody>
                    <a:bodyPr/>
                    <a:lstStyle/>
                    <a:p>
                      <a:pPr algn="ctr"/>
                      <a:r>
                        <a:rPr lang="en-GB" sz="1600" dirty="0">
                          <a:latin typeface="Consolas" panose="020B0609020204030204" pitchFamily="49" charset="0"/>
                        </a:rPr>
                        <a:t>2</a:t>
                      </a:r>
                    </a:p>
                  </a:txBody>
                  <a:tcPr anchor="ctr">
                    <a:solidFill>
                      <a:schemeClr val="tx2"/>
                    </a:solidFill>
                  </a:tcPr>
                </a:tc>
                <a:tc>
                  <a:txBody>
                    <a:bodyPr/>
                    <a:lstStyle/>
                    <a:p>
                      <a:pPr algn="ctr"/>
                      <a:r>
                        <a:rPr lang="en-GB" sz="1600" dirty="0">
                          <a:latin typeface="Consolas" panose="020B0609020204030204" pitchFamily="49" charset="0"/>
                        </a:rPr>
                        <a:t>3</a:t>
                      </a:r>
                    </a:p>
                  </a:txBody>
                  <a:tcPr anchor="ctr">
                    <a:solidFill>
                      <a:schemeClr val="tx2"/>
                    </a:solidFill>
                  </a:tcPr>
                </a:tc>
                <a:tc>
                  <a:txBody>
                    <a:bodyPr/>
                    <a:lstStyle/>
                    <a:p>
                      <a:pPr algn="ctr"/>
                      <a:r>
                        <a:rPr lang="en-GB" sz="1600" dirty="0">
                          <a:latin typeface="Consolas" panose="020B0609020204030204" pitchFamily="49" charset="0"/>
                        </a:rPr>
                        <a:t>4</a:t>
                      </a:r>
                    </a:p>
                  </a:txBody>
                  <a:tcPr anchor="ctr">
                    <a:solidFill>
                      <a:schemeClr val="tx2"/>
                    </a:solidFill>
                  </a:tcPr>
                </a:tc>
                <a:tc>
                  <a:txBody>
                    <a:bodyPr/>
                    <a:lstStyle/>
                    <a:p>
                      <a:pPr algn="ctr"/>
                      <a:r>
                        <a:rPr lang="en-GB" sz="1600" dirty="0">
                          <a:latin typeface="Consolas" panose="020B0609020204030204" pitchFamily="49" charset="0"/>
                        </a:rPr>
                        <a:t>5</a:t>
                      </a:r>
                    </a:p>
                  </a:txBody>
                  <a:tcPr anchor="ctr">
                    <a:solidFill>
                      <a:schemeClr val="tx2"/>
                    </a:solidFill>
                  </a:tcPr>
                </a:tc>
                <a:extLst>
                  <a:ext uri="{0D108BD9-81ED-4DB2-BD59-A6C34878D82A}">
                    <a16:rowId xmlns:a16="http://schemas.microsoft.com/office/drawing/2014/main" val="4021132767"/>
                  </a:ext>
                </a:extLst>
              </a:tr>
              <a:tr h="370840">
                <a:tc vMerge="1">
                  <a:txBody>
                    <a:bodyPr/>
                    <a:lstStyle/>
                    <a:p>
                      <a:r>
                        <a:rPr lang="en-GB" sz="1600" dirty="0">
                          <a:latin typeface="Consolas" panose="020B0609020204030204" pitchFamily="49" charset="0"/>
                        </a:rPr>
                        <a:t>char *</a:t>
                      </a:r>
                    </a:p>
                  </a:txBody>
                  <a:tcPr/>
                </a:tc>
                <a:tc vMerge="1">
                  <a:txBody>
                    <a:bodyPr/>
                    <a:lstStyle/>
                    <a:p>
                      <a:r>
                        <a:rPr lang="en-GB" sz="1600" dirty="0">
                          <a:latin typeface="Consolas" panose="020B0609020204030204" pitchFamily="49" charset="0"/>
                        </a:rPr>
                        <a:t>Pointer to contiguous memory</a:t>
                      </a:r>
                    </a:p>
                  </a:txBody>
                  <a:tcPr/>
                </a:tc>
                <a:tc>
                  <a:txBody>
                    <a:bodyPr/>
                    <a:lstStyle/>
                    <a:p>
                      <a:pPr algn="ctr"/>
                      <a:r>
                        <a:rPr lang="en-GB" sz="1600" dirty="0">
                          <a:latin typeface="Consolas" panose="020B0609020204030204" pitchFamily="49" charset="0"/>
                        </a:rPr>
                        <a:t>?</a:t>
                      </a:r>
                    </a:p>
                  </a:txBody>
                  <a:tcPr anchor="ctr"/>
                </a:tc>
                <a:tc>
                  <a:txBody>
                    <a:bodyPr/>
                    <a:lstStyle/>
                    <a:p>
                      <a:pPr algn="ctr"/>
                      <a:r>
                        <a:rPr lang="en-GB" sz="1600" dirty="0">
                          <a:latin typeface="Consolas" panose="020B0609020204030204" pitchFamily="49" charset="0"/>
                        </a:rPr>
                        <a:t>?</a:t>
                      </a:r>
                    </a:p>
                  </a:txBody>
                  <a:tcPr anchor="ctr"/>
                </a:tc>
                <a:tc>
                  <a:txBody>
                    <a:bodyPr/>
                    <a:lstStyle/>
                    <a:p>
                      <a:pPr algn="ctr"/>
                      <a:r>
                        <a:rPr lang="en-GB" sz="1600" dirty="0">
                          <a:latin typeface="Consolas" panose="020B0609020204030204" pitchFamily="49" charset="0"/>
                        </a:rPr>
                        <a:t>?</a:t>
                      </a:r>
                    </a:p>
                  </a:txBody>
                  <a:tcPr anchor="ctr"/>
                </a:tc>
                <a:tc>
                  <a:txBody>
                    <a:bodyPr/>
                    <a:lstStyle/>
                    <a:p>
                      <a:pPr algn="ctr"/>
                      <a:r>
                        <a:rPr lang="en-GB" sz="1600" dirty="0">
                          <a:latin typeface="Consolas" panose="020B0609020204030204" pitchFamily="49" charset="0"/>
                        </a:rPr>
                        <a:t>?</a:t>
                      </a:r>
                    </a:p>
                  </a:txBody>
                  <a:tcPr anchor="ctr"/>
                </a:tc>
                <a:tc>
                  <a:txBody>
                    <a:bodyPr/>
                    <a:lstStyle/>
                    <a:p>
                      <a:pPr algn="ctr"/>
                      <a:r>
                        <a:rPr lang="en-GB" sz="1600" dirty="0">
                          <a:latin typeface="Consolas" panose="020B0609020204030204" pitchFamily="49" charset="0"/>
                        </a:rPr>
                        <a:t>?</a:t>
                      </a:r>
                    </a:p>
                  </a:txBody>
                  <a:tcPr anchor="ctr"/>
                </a:tc>
                <a:tc>
                  <a:txBody>
                    <a:bodyPr/>
                    <a:lstStyle/>
                    <a:p>
                      <a:pPr algn="ctr"/>
                      <a:r>
                        <a:rPr lang="en-GB" sz="1600" dirty="0">
                          <a:latin typeface="Consolas" panose="020B0609020204030204" pitchFamily="49" charset="0"/>
                        </a:rPr>
                        <a:t>?</a:t>
                      </a:r>
                    </a:p>
                  </a:txBody>
                  <a:tcPr anchor="ctr"/>
                </a:tc>
                <a:extLst>
                  <a:ext uri="{0D108BD9-81ED-4DB2-BD59-A6C34878D82A}">
                    <a16:rowId xmlns:a16="http://schemas.microsoft.com/office/drawing/2014/main" val="757063909"/>
                  </a:ext>
                </a:extLst>
              </a:tr>
            </a:tbl>
          </a:graphicData>
        </a:graphic>
      </p:graphicFrame>
      <p:graphicFrame>
        <p:nvGraphicFramePr>
          <p:cNvPr id="7" name="Table 6">
            <a:extLst>
              <a:ext uri="{FF2B5EF4-FFF2-40B4-BE49-F238E27FC236}">
                <a16:creationId xmlns:a16="http://schemas.microsoft.com/office/drawing/2014/main" id="{B1AA63CB-5DF1-C14C-719B-7B2C9B18A3EB}"/>
              </a:ext>
            </a:extLst>
          </p:cNvPr>
          <p:cNvGraphicFramePr>
            <a:graphicFrameLocks noGrp="1"/>
          </p:cNvGraphicFramePr>
          <p:nvPr>
            <p:extLst>
              <p:ext uri="{D42A27DB-BD31-4B8C-83A1-F6EECF244321}">
                <p14:modId xmlns:p14="http://schemas.microsoft.com/office/powerpoint/2010/main" val="96415110"/>
              </p:ext>
            </p:extLst>
          </p:nvPr>
        </p:nvGraphicFramePr>
        <p:xfrm>
          <a:off x="4800647" y="2497666"/>
          <a:ext cx="6349955" cy="741680"/>
        </p:xfrm>
        <a:graphic>
          <a:graphicData uri="http://schemas.openxmlformats.org/drawingml/2006/table">
            <a:tbl>
              <a:tblPr firstRow="1" bandRow="1">
                <a:tableStyleId>{5940675A-B579-460E-94D1-54222C63F5DA}</a:tableStyleId>
              </a:tblPr>
              <a:tblGrid>
                <a:gridCol w="2172953">
                  <a:extLst>
                    <a:ext uri="{9D8B030D-6E8A-4147-A177-3AD203B41FA5}">
                      <a16:colId xmlns:a16="http://schemas.microsoft.com/office/drawing/2014/main" val="67524319"/>
                    </a:ext>
                  </a:extLst>
                </a:gridCol>
                <a:gridCol w="696167">
                  <a:extLst>
                    <a:ext uri="{9D8B030D-6E8A-4147-A177-3AD203B41FA5}">
                      <a16:colId xmlns:a16="http://schemas.microsoft.com/office/drawing/2014/main" val="570259794"/>
                    </a:ext>
                  </a:extLst>
                </a:gridCol>
                <a:gridCol w="696167">
                  <a:extLst>
                    <a:ext uri="{9D8B030D-6E8A-4147-A177-3AD203B41FA5}">
                      <a16:colId xmlns:a16="http://schemas.microsoft.com/office/drawing/2014/main" val="3176121866"/>
                    </a:ext>
                  </a:extLst>
                </a:gridCol>
                <a:gridCol w="696167">
                  <a:extLst>
                    <a:ext uri="{9D8B030D-6E8A-4147-A177-3AD203B41FA5}">
                      <a16:colId xmlns:a16="http://schemas.microsoft.com/office/drawing/2014/main" val="2424599768"/>
                    </a:ext>
                  </a:extLst>
                </a:gridCol>
                <a:gridCol w="696167">
                  <a:extLst>
                    <a:ext uri="{9D8B030D-6E8A-4147-A177-3AD203B41FA5}">
                      <a16:colId xmlns:a16="http://schemas.microsoft.com/office/drawing/2014/main" val="801305822"/>
                    </a:ext>
                  </a:extLst>
                </a:gridCol>
                <a:gridCol w="696167">
                  <a:extLst>
                    <a:ext uri="{9D8B030D-6E8A-4147-A177-3AD203B41FA5}">
                      <a16:colId xmlns:a16="http://schemas.microsoft.com/office/drawing/2014/main" val="3635686850"/>
                    </a:ext>
                  </a:extLst>
                </a:gridCol>
                <a:gridCol w="696167">
                  <a:extLst>
                    <a:ext uri="{9D8B030D-6E8A-4147-A177-3AD203B41FA5}">
                      <a16:colId xmlns:a16="http://schemas.microsoft.com/office/drawing/2014/main" val="2820305366"/>
                    </a:ext>
                  </a:extLst>
                </a:gridCol>
              </a:tblGrid>
              <a:tr h="370840">
                <a:tc rowSpan="2">
                  <a:txBody>
                    <a:bodyPr/>
                    <a:lstStyle/>
                    <a:p>
                      <a:pPr algn="ctr"/>
                      <a:r>
                        <a:rPr lang="en-GB" sz="1600" dirty="0">
                          <a:latin typeface="Consolas" panose="020B0609020204030204" pitchFamily="49" charset="0"/>
                        </a:rPr>
                        <a:t>world -&gt;</a:t>
                      </a:r>
                    </a:p>
                  </a:txBody>
                  <a:tcPr anchor="ctr"/>
                </a:tc>
                <a:tc>
                  <a:txBody>
                    <a:bodyPr/>
                    <a:lstStyle/>
                    <a:p>
                      <a:pPr algn="ctr"/>
                      <a:r>
                        <a:rPr lang="en-GB" sz="1600" dirty="0">
                          <a:latin typeface="Consolas" panose="020B0609020204030204" pitchFamily="49" charset="0"/>
                        </a:rPr>
                        <a:t>0</a:t>
                      </a:r>
                    </a:p>
                  </a:txBody>
                  <a:tcPr anchor="ctr">
                    <a:solidFill>
                      <a:schemeClr val="tx2"/>
                    </a:solidFill>
                  </a:tcPr>
                </a:tc>
                <a:tc>
                  <a:txBody>
                    <a:bodyPr/>
                    <a:lstStyle/>
                    <a:p>
                      <a:pPr algn="ctr"/>
                      <a:r>
                        <a:rPr lang="en-GB" sz="1600" dirty="0">
                          <a:latin typeface="Consolas" panose="020B0609020204030204" pitchFamily="49" charset="0"/>
                        </a:rPr>
                        <a:t>1</a:t>
                      </a:r>
                    </a:p>
                  </a:txBody>
                  <a:tcPr anchor="ctr">
                    <a:solidFill>
                      <a:schemeClr val="tx2"/>
                    </a:solidFill>
                  </a:tcPr>
                </a:tc>
                <a:tc>
                  <a:txBody>
                    <a:bodyPr/>
                    <a:lstStyle/>
                    <a:p>
                      <a:pPr algn="ctr"/>
                      <a:r>
                        <a:rPr lang="en-GB" sz="1600" dirty="0">
                          <a:latin typeface="Consolas" panose="020B0609020204030204" pitchFamily="49" charset="0"/>
                        </a:rPr>
                        <a:t>2</a:t>
                      </a:r>
                    </a:p>
                  </a:txBody>
                  <a:tcPr anchor="ctr">
                    <a:solidFill>
                      <a:schemeClr val="tx2"/>
                    </a:solidFill>
                  </a:tcPr>
                </a:tc>
                <a:tc>
                  <a:txBody>
                    <a:bodyPr/>
                    <a:lstStyle/>
                    <a:p>
                      <a:pPr algn="ctr"/>
                      <a:r>
                        <a:rPr lang="en-GB" sz="1600" dirty="0">
                          <a:latin typeface="Consolas" panose="020B0609020204030204" pitchFamily="49" charset="0"/>
                        </a:rPr>
                        <a:t>3</a:t>
                      </a:r>
                    </a:p>
                  </a:txBody>
                  <a:tcPr anchor="ctr">
                    <a:solidFill>
                      <a:schemeClr val="tx2"/>
                    </a:solidFill>
                  </a:tcPr>
                </a:tc>
                <a:tc>
                  <a:txBody>
                    <a:bodyPr/>
                    <a:lstStyle/>
                    <a:p>
                      <a:pPr algn="ctr"/>
                      <a:r>
                        <a:rPr lang="en-GB" sz="1600" dirty="0">
                          <a:latin typeface="Consolas" panose="020B0609020204030204" pitchFamily="49" charset="0"/>
                        </a:rPr>
                        <a:t>4</a:t>
                      </a:r>
                    </a:p>
                  </a:txBody>
                  <a:tcPr anchor="ctr">
                    <a:solidFill>
                      <a:schemeClr val="tx2"/>
                    </a:solidFill>
                  </a:tcPr>
                </a:tc>
                <a:tc>
                  <a:txBody>
                    <a:bodyPr/>
                    <a:lstStyle/>
                    <a:p>
                      <a:pPr algn="ctr"/>
                      <a:r>
                        <a:rPr lang="en-GB" sz="1600" dirty="0">
                          <a:latin typeface="Consolas" panose="020B0609020204030204" pitchFamily="49" charset="0"/>
                        </a:rPr>
                        <a:t>5</a:t>
                      </a:r>
                    </a:p>
                  </a:txBody>
                  <a:tcPr anchor="ctr">
                    <a:solidFill>
                      <a:schemeClr val="tx2"/>
                    </a:solidFill>
                  </a:tcPr>
                </a:tc>
                <a:extLst>
                  <a:ext uri="{0D108BD9-81ED-4DB2-BD59-A6C34878D82A}">
                    <a16:rowId xmlns:a16="http://schemas.microsoft.com/office/drawing/2014/main" val="4021132767"/>
                  </a:ext>
                </a:extLst>
              </a:tr>
              <a:tr h="370840">
                <a:tc vMerge="1">
                  <a:txBody>
                    <a:bodyPr/>
                    <a:lstStyle/>
                    <a:p>
                      <a:r>
                        <a:rPr lang="en-GB" sz="1600" dirty="0">
                          <a:latin typeface="Consolas" panose="020B0609020204030204" pitchFamily="49" charset="0"/>
                        </a:rPr>
                        <a:t>char *</a:t>
                      </a:r>
                    </a:p>
                  </a:txBody>
                  <a:tcPr/>
                </a:tc>
                <a:tc>
                  <a:txBody>
                    <a:bodyPr/>
                    <a:lstStyle/>
                    <a:p>
                      <a:pPr algn="ctr"/>
                      <a:r>
                        <a:rPr lang="en-GB" sz="1600" dirty="0">
                          <a:latin typeface="Consolas" panose="020B0609020204030204" pitchFamily="49" charset="0"/>
                        </a:rPr>
                        <a:t>w</a:t>
                      </a:r>
                    </a:p>
                  </a:txBody>
                  <a:tcPr anchor="ctr"/>
                </a:tc>
                <a:tc>
                  <a:txBody>
                    <a:bodyPr/>
                    <a:lstStyle/>
                    <a:p>
                      <a:pPr algn="ctr"/>
                      <a:r>
                        <a:rPr lang="en-GB" sz="1600" dirty="0">
                          <a:latin typeface="Consolas" panose="020B0609020204030204" pitchFamily="49" charset="0"/>
                        </a:rPr>
                        <a:t>o</a:t>
                      </a:r>
                    </a:p>
                  </a:txBody>
                  <a:tcPr anchor="ctr"/>
                </a:tc>
                <a:tc>
                  <a:txBody>
                    <a:bodyPr/>
                    <a:lstStyle/>
                    <a:p>
                      <a:pPr algn="ctr"/>
                      <a:r>
                        <a:rPr lang="en-GB" sz="1600" dirty="0">
                          <a:latin typeface="Consolas" panose="020B0609020204030204" pitchFamily="49" charset="0"/>
                        </a:rPr>
                        <a:t>r</a:t>
                      </a:r>
                    </a:p>
                  </a:txBody>
                  <a:tcPr anchor="ctr"/>
                </a:tc>
                <a:tc>
                  <a:txBody>
                    <a:bodyPr/>
                    <a:lstStyle/>
                    <a:p>
                      <a:pPr algn="ctr"/>
                      <a:r>
                        <a:rPr lang="en-GB" sz="1600" dirty="0">
                          <a:latin typeface="Consolas" panose="020B0609020204030204" pitchFamily="49" charset="0"/>
                        </a:rPr>
                        <a:t>l</a:t>
                      </a:r>
                    </a:p>
                  </a:txBody>
                  <a:tcPr anchor="ctr"/>
                </a:tc>
                <a:tc>
                  <a:txBody>
                    <a:bodyPr/>
                    <a:lstStyle/>
                    <a:p>
                      <a:pPr algn="ctr"/>
                      <a:r>
                        <a:rPr lang="en-GB" sz="1600" dirty="0">
                          <a:latin typeface="Consolas" panose="020B0609020204030204" pitchFamily="49" charset="0"/>
                        </a:rPr>
                        <a:t>d</a:t>
                      </a:r>
                    </a:p>
                  </a:txBody>
                  <a:tcPr anchor="ctr"/>
                </a:tc>
                <a:tc>
                  <a:txBody>
                    <a:bodyPr/>
                    <a:lstStyle/>
                    <a:p>
                      <a:pPr algn="ctr"/>
                      <a:r>
                        <a:rPr lang="en-GB" sz="1600" dirty="0">
                          <a:latin typeface="Consolas" panose="020B0609020204030204" pitchFamily="49" charset="0"/>
                        </a:rPr>
                        <a:t>\0</a:t>
                      </a:r>
                    </a:p>
                  </a:txBody>
                  <a:tcPr anchor="ctr">
                    <a:solidFill>
                      <a:schemeClr val="accent4">
                        <a:lumMod val="40000"/>
                        <a:lumOff val="60000"/>
                      </a:schemeClr>
                    </a:solidFill>
                  </a:tcPr>
                </a:tc>
                <a:extLst>
                  <a:ext uri="{0D108BD9-81ED-4DB2-BD59-A6C34878D82A}">
                    <a16:rowId xmlns:a16="http://schemas.microsoft.com/office/drawing/2014/main" val="757063909"/>
                  </a:ext>
                </a:extLst>
              </a:tr>
            </a:tbl>
          </a:graphicData>
        </a:graphic>
      </p:graphicFrame>
      <p:pic>
        <p:nvPicPr>
          <p:cNvPr id="2054" name="Picture 6" descr="C Programming Language Logo Clipart , Png Download - C Language C ...">
            <a:extLst>
              <a:ext uri="{FF2B5EF4-FFF2-40B4-BE49-F238E27FC236}">
                <a16:creationId xmlns:a16="http://schemas.microsoft.com/office/drawing/2014/main" id="{DBFA358D-0B0E-2357-A821-59052A4CC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8409" y="718904"/>
            <a:ext cx="449262" cy="5265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 Programming Language Logo Clipart , Png Download - C Language C ...">
            <a:extLst>
              <a:ext uri="{FF2B5EF4-FFF2-40B4-BE49-F238E27FC236}">
                <a16:creationId xmlns:a16="http://schemas.microsoft.com/office/drawing/2014/main" id="{F0364109-36DA-58B6-18C2-E1D3C164F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4439" y="2497666"/>
            <a:ext cx="449262" cy="526536"/>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Skull with solid fill">
            <a:extLst>
              <a:ext uri="{FF2B5EF4-FFF2-40B4-BE49-F238E27FC236}">
                <a16:creationId xmlns:a16="http://schemas.microsoft.com/office/drawing/2014/main" id="{097E2540-F294-1396-E7A7-CE204FB7E8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4380" y="4196167"/>
            <a:ext cx="914400" cy="914400"/>
          </a:xfrm>
          <a:prstGeom prst="rect">
            <a:avLst/>
          </a:prstGeom>
        </p:spPr>
      </p:pic>
      <p:sp>
        <p:nvSpPr>
          <p:cNvPr id="11" name="TextBox 10">
            <a:extLst>
              <a:ext uri="{FF2B5EF4-FFF2-40B4-BE49-F238E27FC236}">
                <a16:creationId xmlns:a16="http://schemas.microsoft.com/office/drawing/2014/main" id="{02E71F0A-FC81-0115-C036-3C8962F3CB8F}"/>
              </a:ext>
            </a:extLst>
          </p:cNvPr>
          <p:cNvSpPr txBox="1"/>
          <p:nvPr/>
        </p:nvSpPr>
        <p:spPr>
          <a:xfrm>
            <a:off x="5501166" y="4184737"/>
            <a:ext cx="6097904" cy="1077218"/>
          </a:xfrm>
          <a:prstGeom prst="rect">
            <a:avLst/>
          </a:prstGeom>
          <a:noFill/>
        </p:spPr>
        <p:txBody>
          <a:bodyPr wrap="square">
            <a:spAutoFit/>
          </a:bodyPr>
          <a:lstStyle/>
          <a:p>
            <a:r>
              <a:rPr lang="en-GB" sz="1600" b="0" dirty="0">
                <a:effectLst/>
                <a:latin typeface="+mn-lt"/>
              </a:rPr>
              <a:t>Poor choice as a data-member!</a:t>
            </a:r>
          </a:p>
          <a:p>
            <a:pPr marL="285750" indent="-285750">
              <a:buFont typeface="Arial" panose="020B0604020202020204" pitchFamily="34" charset="0"/>
              <a:buChar char="•"/>
            </a:pPr>
            <a:r>
              <a:rPr lang="en-GB" sz="1600" b="0" dirty="0">
                <a:effectLst/>
                <a:latin typeface="+mn-lt"/>
              </a:rPr>
              <a:t>requires explicit memory management</a:t>
            </a:r>
          </a:p>
          <a:p>
            <a:pPr marL="285750" indent="-285750">
              <a:buFont typeface="Arial" panose="020B0604020202020204" pitchFamily="34" charset="0"/>
              <a:buChar char="•"/>
            </a:pPr>
            <a:r>
              <a:rPr lang="en-GB" sz="1600" b="0" dirty="0">
                <a:effectLst/>
                <a:latin typeface="+mn-lt"/>
              </a:rPr>
              <a:t>no bounds protection so…</a:t>
            </a:r>
          </a:p>
          <a:p>
            <a:pPr marL="285750" indent="-285750">
              <a:buFont typeface="Arial" panose="020B0604020202020204" pitchFamily="34" charset="0"/>
              <a:buChar char="•"/>
            </a:pPr>
            <a:r>
              <a:rPr lang="en-US" sz="1600" b="0" dirty="0">
                <a:effectLst/>
                <a:latin typeface="+mn-lt"/>
              </a:rPr>
              <a:t>modifying a </a:t>
            </a:r>
            <a:r>
              <a:rPr lang="en-US" sz="1600" b="1" dirty="0">
                <a:effectLst/>
                <a:latin typeface="Consolas" panose="020B0609020204030204" pitchFamily="49" charset="0"/>
              </a:rPr>
              <a:t>char*</a:t>
            </a:r>
            <a:r>
              <a:rPr lang="en-US" sz="1600" b="0" dirty="0">
                <a:effectLst/>
                <a:latin typeface="+mn-lt"/>
              </a:rPr>
              <a:t> string often leads to buffer overflows</a:t>
            </a:r>
            <a:endParaRPr lang="en-GB" sz="1600" b="0" dirty="0">
              <a:effectLst/>
              <a:latin typeface="+mn-lt"/>
            </a:endParaRPr>
          </a:p>
        </p:txBody>
      </p:sp>
    </p:spTree>
    <p:extLst>
      <p:ext uri="{BB962C8B-B14F-4D97-AF65-F5344CB8AC3E}">
        <p14:creationId xmlns:p14="http://schemas.microsoft.com/office/powerpoint/2010/main" val="711072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9CE490-028F-9EB6-47AA-4E947514DD2E}"/>
              </a:ext>
            </a:extLst>
          </p:cNvPr>
          <p:cNvSpPr>
            <a:spLocks noGrp="1"/>
          </p:cNvSpPr>
          <p:nvPr>
            <p:ph type="body" sz="quarter" idx="10"/>
          </p:nvPr>
        </p:nvSpPr>
        <p:spPr/>
        <p:txBody>
          <a:bodyPr/>
          <a:lstStyle/>
          <a:p>
            <a:r>
              <a:rPr lang="en-GB" cap="none" dirty="0"/>
              <a:t>C-string Memory View (executable)</a:t>
            </a:r>
          </a:p>
        </p:txBody>
      </p:sp>
      <p:sp>
        <p:nvSpPr>
          <p:cNvPr id="3" name="Text Placeholder 2">
            <a:extLst>
              <a:ext uri="{FF2B5EF4-FFF2-40B4-BE49-F238E27FC236}">
                <a16:creationId xmlns:a16="http://schemas.microsoft.com/office/drawing/2014/main" id="{40A92816-7090-900F-3A8F-2CD1C38A67A5}"/>
              </a:ext>
            </a:extLst>
          </p:cNvPr>
          <p:cNvSpPr>
            <a:spLocks noGrp="1"/>
          </p:cNvSpPr>
          <p:nvPr>
            <p:ph type="body" sz="quarter" idx="15"/>
          </p:nvPr>
        </p:nvSpPr>
        <p:spPr>
          <a:xfrm>
            <a:off x="4728528" y="298424"/>
            <a:ext cx="7181532" cy="4094163"/>
          </a:xfrm>
        </p:spPr>
        <p:txBody>
          <a:bodyPr/>
          <a:lstStyle/>
          <a:p>
            <a:r>
              <a:rPr lang="en-GB" dirty="0"/>
              <a:t>Here are the C-strings stored and accessed from their locations in the non-optimised executable:</a:t>
            </a:r>
          </a:p>
        </p:txBody>
      </p:sp>
      <p:pic>
        <p:nvPicPr>
          <p:cNvPr id="5" name="Picture 4" descr="A screen shot of a computer program&#10;&#10;Description automatically generated">
            <a:extLst>
              <a:ext uri="{FF2B5EF4-FFF2-40B4-BE49-F238E27FC236}">
                <a16:creationId xmlns:a16="http://schemas.microsoft.com/office/drawing/2014/main" id="{CD1007BE-2C61-0710-EFC2-C0AF0444AC71}"/>
              </a:ext>
            </a:extLst>
          </p:cNvPr>
          <p:cNvPicPr>
            <a:picLocks noChangeAspect="1"/>
          </p:cNvPicPr>
          <p:nvPr/>
        </p:nvPicPr>
        <p:blipFill>
          <a:blip r:embed="rId3"/>
          <a:stretch>
            <a:fillRect/>
          </a:stretch>
        </p:blipFill>
        <p:spPr>
          <a:xfrm>
            <a:off x="4728529" y="933450"/>
            <a:ext cx="4301172" cy="2083008"/>
          </a:xfrm>
          <a:prstGeom prst="rect">
            <a:avLst/>
          </a:prstGeom>
        </p:spPr>
      </p:pic>
      <p:pic>
        <p:nvPicPr>
          <p:cNvPr id="7" name="Picture 6" descr="A black screen with green text&#10;&#10;Description automatically generated">
            <a:extLst>
              <a:ext uri="{FF2B5EF4-FFF2-40B4-BE49-F238E27FC236}">
                <a16:creationId xmlns:a16="http://schemas.microsoft.com/office/drawing/2014/main" id="{3C13D56E-C53E-575D-4873-7A2C9F2C5758}"/>
              </a:ext>
            </a:extLst>
          </p:cNvPr>
          <p:cNvPicPr>
            <a:picLocks noChangeAspect="1"/>
          </p:cNvPicPr>
          <p:nvPr/>
        </p:nvPicPr>
        <p:blipFill>
          <a:blip r:embed="rId4"/>
          <a:stretch>
            <a:fillRect/>
          </a:stretch>
        </p:blipFill>
        <p:spPr>
          <a:xfrm>
            <a:off x="4728529" y="5019675"/>
            <a:ext cx="7181532" cy="1481532"/>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66FE5FAF-C8DB-7DC0-88DC-29CA3A3DC6A8}"/>
              </a:ext>
            </a:extLst>
          </p:cNvPr>
          <p:cNvPicPr>
            <a:picLocks noChangeAspect="1"/>
          </p:cNvPicPr>
          <p:nvPr/>
        </p:nvPicPr>
        <p:blipFill>
          <a:blip r:embed="rId5"/>
          <a:stretch>
            <a:fillRect/>
          </a:stretch>
        </p:blipFill>
        <p:spPr>
          <a:xfrm>
            <a:off x="4728527" y="3360675"/>
            <a:ext cx="7181531" cy="1328198"/>
          </a:xfrm>
          <a:prstGeom prst="rect">
            <a:avLst/>
          </a:prstGeom>
        </p:spPr>
      </p:pic>
      <p:cxnSp>
        <p:nvCxnSpPr>
          <p:cNvPr id="30" name="Straight Arrow Connector 29">
            <a:extLst>
              <a:ext uri="{FF2B5EF4-FFF2-40B4-BE49-F238E27FC236}">
                <a16:creationId xmlns:a16="http://schemas.microsoft.com/office/drawing/2014/main" id="{3B35A172-000D-E0F4-F53F-D122E6EE6A85}"/>
              </a:ext>
            </a:extLst>
          </p:cNvPr>
          <p:cNvCxnSpPr>
            <a:cxnSpLocks/>
          </p:cNvCxnSpPr>
          <p:nvPr/>
        </p:nvCxnSpPr>
        <p:spPr>
          <a:xfrm flipH="1">
            <a:off x="5431315" y="4572000"/>
            <a:ext cx="2478245" cy="58293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A34C0F94-8CC6-DACD-7C3C-D959D45B9785}"/>
              </a:ext>
            </a:extLst>
          </p:cNvPr>
          <p:cNvSpPr/>
          <p:nvPr/>
        </p:nvSpPr>
        <p:spPr>
          <a:xfrm>
            <a:off x="6096000" y="3732505"/>
            <a:ext cx="1447800" cy="318684"/>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8FFAF141-6410-1DF5-BBB1-F0F07F42906F}"/>
              </a:ext>
            </a:extLst>
          </p:cNvPr>
          <p:cNvCxnSpPr>
            <a:cxnSpLocks/>
          </p:cNvCxnSpPr>
          <p:nvPr/>
        </p:nvCxnSpPr>
        <p:spPr>
          <a:xfrm>
            <a:off x="6096000" y="2194560"/>
            <a:ext cx="0" cy="144018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91D3B4D-E6D4-E9C1-8176-08B91CA20D5E}"/>
              </a:ext>
            </a:extLst>
          </p:cNvPr>
          <p:cNvCxnSpPr>
            <a:cxnSpLocks/>
          </p:cNvCxnSpPr>
          <p:nvPr/>
        </p:nvCxnSpPr>
        <p:spPr>
          <a:xfrm flipH="1">
            <a:off x="5372100" y="2405359"/>
            <a:ext cx="1623912" cy="3835421"/>
          </a:xfrm>
          <a:prstGeom prst="straightConnector1">
            <a:avLst/>
          </a:prstGeom>
          <a:ln w="28575">
            <a:solidFill>
              <a:srgbClr val="20D3FF"/>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FFC406F-C80C-CA23-28B6-760A7BC57AFF}"/>
              </a:ext>
            </a:extLst>
          </p:cNvPr>
          <p:cNvSpPr/>
          <p:nvPr/>
        </p:nvSpPr>
        <p:spPr>
          <a:xfrm>
            <a:off x="5431315" y="1945512"/>
            <a:ext cx="1049495" cy="318684"/>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18FC4115-9F9A-C347-4693-2806E27A878E}"/>
              </a:ext>
            </a:extLst>
          </p:cNvPr>
          <p:cNvSpPr/>
          <p:nvPr/>
        </p:nvSpPr>
        <p:spPr>
          <a:xfrm>
            <a:off x="6494305" y="2194560"/>
            <a:ext cx="1049495" cy="318684"/>
          </a:xfrm>
          <a:prstGeom prst="ellipse">
            <a:avLst/>
          </a:prstGeom>
          <a:noFill/>
          <a:ln w="19050">
            <a:solidFill>
              <a:srgbClr val="20D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6685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BA44F-E0EB-81C9-6CFC-162A7D813B47}"/>
              </a:ext>
            </a:extLst>
          </p:cNvPr>
          <p:cNvSpPr>
            <a:spLocks noGrp="1"/>
          </p:cNvSpPr>
          <p:nvPr>
            <p:ph type="body" sz="quarter" idx="10"/>
          </p:nvPr>
        </p:nvSpPr>
        <p:spPr/>
        <p:txBody>
          <a:bodyPr/>
          <a:lstStyle/>
          <a:p>
            <a:r>
              <a:rPr lang="en-GB" cap="none" dirty="0"/>
              <a:t>&lt;string&gt;</a:t>
            </a:r>
          </a:p>
        </p:txBody>
      </p:sp>
      <p:sp>
        <p:nvSpPr>
          <p:cNvPr id="3" name="Text Placeholder 2">
            <a:extLst>
              <a:ext uri="{FF2B5EF4-FFF2-40B4-BE49-F238E27FC236}">
                <a16:creationId xmlns:a16="http://schemas.microsoft.com/office/drawing/2014/main" id="{325F86D7-8585-EF9A-8DE5-7058FB6ADC52}"/>
              </a:ext>
            </a:extLst>
          </p:cNvPr>
          <p:cNvSpPr>
            <a:spLocks noGrp="1"/>
          </p:cNvSpPr>
          <p:nvPr>
            <p:ph type="body" sz="quarter" idx="15"/>
          </p:nvPr>
        </p:nvSpPr>
        <p:spPr>
          <a:xfrm>
            <a:off x="4795837" y="3276600"/>
            <a:ext cx="6738937" cy="2872463"/>
          </a:xfrm>
        </p:spPr>
        <p:txBody>
          <a:bodyPr/>
          <a:lstStyle/>
          <a:p>
            <a:r>
              <a:rPr lang="en-US" b="0" dirty="0">
                <a:effectLst/>
                <a:latin typeface="+mn-lt"/>
              </a:rPr>
              <a:t>Example:</a:t>
            </a:r>
          </a:p>
          <a:p>
            <a:endParaRPr lang="en-US" dirty="0">
              <a:latin typeface="+mn-lt"/>
            </a:endParaRPr>
          </a:p>
          <a:p>
            <a:endParaRPr lang="en-US" b="0" dirty="0">
              <a:effectLst/>
              <a:latin typeface="+mn-lt"/>
            </a:endParaRPr>
          </a:p>
          <a:p>
            <a:endParaRPr lang="en-US" dirty="0">
              <a:latin typeface="+mn-lt"/>
            </a:endParaRPr>
          </a:p>
          <a:p>
            <a:endParaRPr lang="en-US" b="0" dirty="0">
              <a:effectLst/>
              <a:latin typeface="+mn-lt"/>
            </a:endParaRPr>
          </a:p>
          <a:p>
            <a:endParaRPr lang="en-US" dirty="0">
              <a:latin typeface="+mn-lt"/>
            </a:endParaRPr>
          </a:p>
          <a:p>
            <a:pPr marL="285750" indent="-285750">
              <a:buFont typeface="Arial" panose="020B0604020202020204" pitchFamily="34" charset="0"/>
              <a:buChar char="•"/>
            </a:pPr>
            <a:r>
              <a:rPr lang="en-US" b="0" dirty="0">
                <a:effectLst/>
                <a:latin typeface="+mn-lt"/>
              </a:rPr>
              <a:t>String object is usually on the stack. </a:t>
            </a:r>
          </a:p>
          <a:p>
            <a:pPr marL="285750" indent="-285750">
              <a:buFont typeface="Arial" panose="020B0604020202020204" pitchFamily="34" charset="0"/>
              <a:buChar char="•"/>
            </a:pPr>
            <a:r>
              <a:rPr lang="en-US" b="0" dirty="0">
                <a:effectLst/>
                <a:latin typeface="+mn-lt"/>
              </a:rPr>
              <a:t>Its body is usually on the heap.</a:t>
            </a:r>
          </a:p>
          <a:p>
            <a:pPr marL="285750" indent="-285750">
              <a:buFont typeface="Arial" panose="020B0604020202020204" pitchFamily="34" charset="0"/>
              <a:buChar char="•"/>
            </a:pPr>
            <a:r>
              <a:rPr lang="en-US" dirty="0">
                <a:latin typeface="+mn-lt"/>
              </a:rPr>
              <a:t>Can convert to </a:t>
            </a:r>
            <a:r>
              <a:rPr lang="en-US" b="1" dirty="0">
                <a:latin typeface="Consolas" panose="020B0609020204030204" pitchFamily="49" charset="0"/>
              </a:rPr>
              <a:t>const char *</a:t>
            </a:r>
            <a:r>
              <a:rPr lang="en-US" dirty="0">
                <a:latin typeface="+mn-lt"/>
              </a:rPr>
              <a:t> C-string using </a:t>
            </a:r>
            <a:r>
              <a:rPr lang="en-US" b="1" dirty="0" err="1">
                <a:latin typeface="Consolas" panose="020B0609020204030204" pitchFamily="49" charset="0"/>
              </a:rPr>
              <a:t>c_str</a:t>
            </a:r>
            <a:r>
              <a:rPr lang="en-US" b="1" dirty="0">
                <a:latin typeface="Consolas" panose="020B0609020204030204" pitchFamily="49" charset="0"/>
              </a:rPr>
              <a:t>() </a:t>
            </a:r>
            <a:r>
              <a:rPr lang="en-US" dirty="0">
                <a:latin typeface="+mn-lt"/>
              </a:rPr>
              <a:t>when needed for legacy code</a:t>
            </a:r>
            <a:endParaRPr lang="en-US" b="0" dirty="0">
              <a:effectLst/>
              <a:latin typeface="+mn-lt"/>
            </a:endParaRPr>
          </a:p>
        </p:txBody>
      </p:sp>
      <p:sp>
        <p:nvSpPr>
          <p:cNvPr id="8" name="Text Placeholder 2">
            <a:extLst>
              <a:ext uri="{FF2B5EF4-FFF2-40B4-BE49-F238E27FC236}">
                <a16:creationId xmlns:a16="http://schemas.microsoft.com/office/drawing/2014/main" id="{B141368B-B046-6CC3-3E4F-189C52C3EF44}"/>
              </a:ext>
            </a:extLst>
          </p:cNvPr>
          <p:cNvSpPr txBox="1">
            <a:spLocks/>
          </p:cNvSpPr>
          <p:nvPr/>
        </p:nvSpPr>
        <p:spPr>
          <a:xfrm>
            <a:off x="4795838" y="791186"/>
            <a:ext cx="6189662" cy="986814"/>
          </a:xfrm>
          <a:prstGeom prst="rect">
            <a:avLst/>
          </a:prstGeom>
          <a:solidFill>
            <a:srgbClr val="000000"/>
          </a:solid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b="0" dirty="0">
                <a:solidFill>
                  <a:srgbClr val="569CD6"/>
                </a:solidFill>
                <a:effectLst/>
                <a:latin typeface="Consolas" panose="020B0609020204030204" pitchFamily="49" charset="0"/>
              </a:rPr>
              <a:t>private:</a:t>
            </a:r>
            <a:endParaRPr lang="en-GB" sz="2400" b="0" dirty="0">
              <a:solidFill>
                <a:srgbClr val="FFFFFF"/>
              </a:solidFill>
              <a:effectLst/>
              <a:latin typeface="Consolas" panose="020B0609020204030204" pitchFamily="49" charset="0"/>
            </a:endParaRPr>
          </a:p>
          <a:p>
            <a:r>
              <a:rPr lang="en-GB" sz="2400" b="0" dirty="0">
                <a:solidFill>
                  <a:srgbClr val="FFFFFF"/>
                </a:solidFill>
                <a:effectLst/>
                <a:latin typeface="Consolas" panose="020B0609020204030204" pitchFamily="49" charset="0"/>
              </a:rPr>
              <a:t>    </a:t>
            </a:r>
            <a:r>
              <a:rPr lang="en-GB" sz="2400" b="0" dirty="0">
                <a:solidFill>
                  <a:srgbClr val="4EC9B0"/>
                </a:solidFill>
                <a:effectLst/>
                <a:latin typeface="Consolas" panose="020B0609020204030204" pitchFamily="49" charset="0"/>
              </a:rPr>
              <a:t>std</a:t>
            </a:r>
            <a:r>
              <a:rPr lang="en-GB" sz="2400" b="0" dirty="0">
                <a:solidFill>
                  <a:srgbClr val="FFFFFF"/>
                </a:solidFill>
                <a:effectLst/>
                <a:latin typeface="Consolas" panose="020B0609020204030204" pitchFamily="49" charset="0"/>
              </a:rPr>
              <a:t>::string _name;</a:t>
            </a:r>
          </a:p>
          <a:p>
            <a:endParaRPr lang="en-GB" dirty="0"/>
          </a:p>
        </p:txBody>
      </p:sp>
      <p:pic>
        <p:nvPicPr>
          <p:cNvPr id="9" name="Picture 8">
            <a:extLst>
              <a:ext uri="{FF2B5EF4-FFF2-40B4-BE49-F238E27FC236}">
                <a16:creationId xmlns:a16="http://schemas.microsoft.com/office/drawing/2014/main" id="{11A63A95-A8DF-94E3-FCBB-6616854BF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5200" y="792758"/>
            <a:ext cx="409575" cy="4604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F8098C10-20B2-D05E-3E52-42361120198E}"/>
              </a:ext>
            </a:extLst>
          </p:cNvPr>
          <p:cNvGraphicFramePr>
            <a:graphicFrameLocks noGrp="1"/>
          </p:cNvGraphicFramePr>
          <p:nvPr>
            <p:extLst>
              <p:ext uri="{D42A27DB-BD31-4B8C-83A1-F6EECF244321}">
                <p14:modId xmlns:p14="http://schemas.microsoft.com/office/powerpoint/2010/main" val="3728630112"/>
              </p:ext>
            </p:extLst>
          </p:nvPr>
        </p:nvGraphicFramePr>
        <p:xfrm>
          <a:off x="4795836" y="2355143"/>
          <a:ext cx="6189660" cy="640080"/>
        </p:xfrm>
        <a:graphic>
          <a:graphicData uri="http://schemas.openxmlformats.org/drawingml/2006/table">
            <a:tbl>
              <a:tblPr firstRow="1" bandRow="1">
                <a:tableStyleId>{5940675A-B579-460E-94D1-54222C63F5DA}</a:tableStyleId>
              </a:tblPr>
              <a:tblGrid>
                <a:gridCol w="1237932">
                  <a:extLst>
                    <a:ext uri="{9D8B030D-6E8A-4147-A177-3AD203B41FA5}">
                      <a16:colId xmlns:a16="http://schemas.microsoft.com/office/drawing/2014/main" val="3206078287"/>
                    </a:ext>
                  </a:extLst>
                </a:gridCol>
                <a:gridCol w="1237932">
                  <a:extLst>
                    <a:ext uri="{9D8B030D-6E8A-4147-A177-3AD203B41FA5}">
                      <a16:colId xmlns:a16="http://schemas.microsoft.com/office/drawing/2014/main" val="3788520512"/>
                    </a:ext>
                  </a:extLst>
                </a:gridCol>
                <a:gridCol w="1237932">
                  <a:extLst>
                    <a:ext uri="{9D8B030D-6E8A-4147-A177-3AD203B41FA5}">
                      <a16:colId xmlns:a16="http://schemas.microsoft.com/office/drawing/2014/main" val="3868883496"/>
                    </a:ext>
                  </a:extLst>
                </a:gridCol>
                <a:gridCol w="1237932">
                  <a:extLst>
                    <a:ext uri="{9D8B030D-6E8A-4147-A177-3AD203B41FA5}">
                      <a16:colId xmlns:a16="http://schemas.microsoft.com/office/drawing/2014/main" val="1442448322"/>
                    </a:ext>
                  </a:extLst>
                </a:gridCol>
                <a:gridCol w="1237932">
                  <a:extLst>
                    <a:ext uri="{9D8B030D-6E8A-4147-A177-3AD203B41FA5}">
                      <a16:colId xmlns:a16="http://schemas.microsoft.com/office/drawing/2014/main" val="2052402424"/>
                    </a:ext>
                  </a:extLst>
                </a:gridCol>
              </a:tblGrid>
              <a:tr h="370840">
                <a:tc>
                  <a:txBody>
                    <a:bodyPr/>
                    <a:lstStyle/>
                    <a:p>
                      <a:r>
                        <a:rPr lang="en-GB" dirty="0"/>
                        <a:t>string</a:t>
                      </a:r>
                    </a:p>
                  </a:txBody>
                  <a:tcPr anchor="ctr"/>
                </a:tc>
                <a:tc>
                  <a:txBody>
                    <a:bodyPr/>
                    <a:lstStyle/>
                    <a:p>
                      <a:r>
                        <a:rPr lang="en-GB" dirty="0"/>
                        <a:t>is:</a:t>
                      </a:r>
                    </a:p>
                  </a:txBody>
                  <a:tcPr anchor="ctr"/>
                </a:tc>
                <a:tc>
                  <a:txBody>
                    <a:bodyPr/>
                    <a:lstStyle/>
                    <a:p>
                      <a:r>
                        <a:rPr lang="en-GB" dirty="0"/>
                        <a:t>capacity</a:t>
                      </a:r>
                    </a:p>
                  </a:txBody>
                  <a:tcPr anchor="ctr"/>
                </a:tc>
                <a:tc>
                  <a:txBody>
                    <a:bodyPr/>
                    <a:lstStyle/>
                    <a:p>
                      <a:r>
                        <a:rPr lang="en-GB" dirty="0"/>
                        <a:t>size</a:t>
                      </a:r>
                    </a:p>
                  </a:txBody>
                  <a:tcPr anchor="ctr"/>
                </a:tc>
                <a:tc>
                  <a:txBody>
                    <a:bodyPr/>
                    <a:lstStyle/>
                    <a:p>
                      <a:r>
                        <a:rPr lang="en-GB" dirty="0"/>
                        <a:t>Body-pointer</a:t>
                      </a:r>
                    </a:p>
                  </a:txBody>
                  <a:tcPr anchor="ctr"/>
                </a:tc>
                <a:extLst>
                  <a:ext uri="{0D108BD9-81ED-4DB2-BD59-A6C34878D82A}">
                    <a16:rowId xmlns:a16="http://schemas.microsoft.com/office/drawing/2014/main" val="1043851478"/>
                  </a:ext>
                </a:extLst>
              </a:tr>
            </a:tbl>
          </a:graphicData>
        </a:graphic>
      </p:graphicFrame>
      <p:graphicFrame>
        <p:nvGraphicFramePr>
          <p:cNvPr id="11" name="Table 10">
            <a:extLst>
              <a:ext uri="{FF2B5EF4-FFF2-40B4-BE49-F238E27FC236}">
                <a16:creationId xmlns:a16="http://schemas.microsoft.com/office/drawing/2014/main" id="{6BA90D9D-D60C-6255-3B91-16B38D2B8B42}"/>
              </a:ext>
            </a:extLst>
          </p:cNvPr>
          <p:cNvGraphicFramePr>
            <a:graphicFrameLocks noGrp="1"/>
          </p:cNvGraphicFramePr>
          <p:nvPr>
            <p:extLst>
              <p:ext uri="{D42A27DB-BD31-4B8C-83A1-F6EECF244321}">
                <p14:modId xmlns:p14="http://schemas.microsoft.com/office/powerpoint/2010/main" val="2567210035"/>
              </p:ext>
            </p:extLst>
          </p:nvPr>
        </p:nvGraphicFramePr>
        <p:xfrm>
          <a:off x="4795836" y="3833986"/>
          <a:ext cx="6189660" cy="741680"/>
        </p:xfrm>
        <a:graphic>
          <a:graphicData uri="http://schemas.openxmlformats.org/drawingml/2006/table">
            <a:tbl>
              <a:tblPr firstRow="1" bandRow="1">
                <a:tableStyleId>{5940675A-B579-460E-94D1-54222C63F5DA}</a:tableStyleId>
              </a:tblPr>
              <a:tblGrid>
                <a:gridCol w="1237932">
                  <a:extLst>
                    <a:ext uri="{9D8B030D-6E8A-4147-A177-3AD203B41FA5}">
                      <a16:colId xmlns:a16="http://schemas.microsoft.com/office/drawing/2014/main" val="3206078287"/>
                    </a:ext>
                  </a:extLst>
                </a:gridCol>
                <a:gridCol w="1237932">
                  <a:extLst>
                    <a:ext uri="{9D8B030D-6E8A-4147-A177-3AD203B41FA5}">
                      <a16:colId xmlns:a16="http://schemas.microsoft.com/office/drawing/2014/main" val="3788520512"/>
                    </a:ext>
                  </a:extLst>
                </a:gridCol>
                <a:gridCol w="1237932">
                  <a:extLst>
                    <a:ext uri="{9D8B030D-6E8A-4147-A177-3AD203B41FA5}">
                      <a16:colId xmlns:a16="http://schemas.microsoft.com/office/drawing/2014/main" val="3868883496"/>
                    </a:ext>
                  </a:extLst>
                </a:gridCol>
                <a:gridCol w="1237932">
                  <a:extLst>
                    <a:ext uri="{9D8B030D-6E8A-4147-A177-3AD203B41FA5}">
                      <a16:colId xmlns:a16="http://schemas.microsoft.com/office/drawing/2014/main" val="1442448322"/>
                    </a:ext>
                  </a:extLst>
                </a:gridCol>
                <a:gridCol w="1237932">
                  <a:extLst>
                    <a:ext uri="{9D8B030D-6E8A-4147-A177-3AD203B41FA5}">
                      <a16:colId xmlns:a16="http://schemas.microsoft.com/office/drawing/2014/main" val="2052402424"/>
                    </a:ext>
                  </a:extLst>
                </a:gridCol>
              </a:tblGrid>
              <a:tr h="370840">
                <a:tc>
                  <a:txBody>
                    <a:bodyPr/>
                    <a:lstStyle/>
                    <a:p>
                      <a:r>
                        <a:rPr lang="en-GB" sz="1600" b="1" dirty="0" err="1">
                          <a:latin typeface="Consolas" panose="020B0609020204030204" pitchFamily="49" charset="0"/>
                        </a:rPr>
                        <a:t>msg</a:t>
                      </a:r>
                      <a:endParaRPr lang="en-GB" sz="1600" b="1" dirty="0">
                        <a:latin typeface="Consolas" panose="020B0609020204030204" pitchFamily="49" charset="0"/>
                      </a:endParaRPr>
                    </a:p>
                  </a:txBody>
                  <a:tcPr anchor="ctr"/>
                </a:tc>
                <a:tc>
                  <a:txBody>
                    <a:bodyPr/>
                    <a:lstStyle/>
                    <a:p>
                      <a:r>
                        <a:rPr lang="en-GB" sz="1600" dirty="0"/>
                        <a:t>is:</a:t>
                      </a:r>
                    </a:p>
                  </a:txBody>
                  <a:tcPr anchor="ctr"/>
                </a:tc>
                <a:tc>
                  <a:txBody>
                    <a:bodyPr/>
                    <a:lstStyle/>
                    <a:p>
                      <a:r>
                        <a:rPr lang="en-GB" sz="1600" dirty="0"/>
                        <a:t>100</a:t>
                      </a:r>
                    </a:p>
                  </a:txBody>
                  <a:tcPr anchor="ctr"/>
                </a:tc>
                <a:tc>
                  <a:txBody>
                    <a:bodyPr/>
                    <a:lstStyle/>
                    <a:p>
                      <a:r>
                        <a:rPr lang="en-GB" sz="1600" dirty="0"/>
                        <a:t>50</a:t>
                      </a:r>
                    </a:p>
                  </a:txBody>
                  <a:tcPr anchor="ctr"/>
                </a:tc>
                <a:tc>
                  <a:txBody>
                    <a:bodyPr/>
                    <a:lstStyle/>
                    <a:p>
                      <a:r>
                        <a:rPr lang="en-GB" sz="1600" b="1" dirty="0">
                          <a:latin typeface="Consolas" panose="020B0609020204030204" pitchFamily="49" charset="0"/>
                        </a:rPr>
                        <a:t>body*</a:t>
                      </a:r>
                    </a:p>
                  </a:txBody>
                  <a:tcPr anchor="ctr"/>
                </a:tc>
                <a:extLst>
                  <a:ext uri="{0D108BD9-81ED-4DB2-BD59-A6C34878D82A}">
                    <a16:rowId xmlns:a16="http://schemas.microsoft.com/office/drawing/2014/main" val="2350185275"/>
                  </a:ext>
                </a:extLst>
              </a:tr>
              <a:tr h="370840">
                <a:tc>
                  <a:txBody>
                    <a:bodyPr/>
                    <a:lstStyle/>
                    <a:p>
                      <a:r>
                        <a:rPr lang="en-GB" sz="1600" b="1" dirty="0">
                          <a:latin typeface="Consolas" panose="020B0609020204030204" pitchFamily="49" charset="0"/>
                        </a:rPr>
                        <a:t>body*</a:t>
                      </a:r>
                    </a:p>
                  </a:txBody>
                  <a:tcPr anchor="ctr"/>
                </a:tc>
                <a:tc>
                  <a:txBody>
                    <a:bodyPr/>
                    <a:lstStyle/>
                    <a:p>
                      <a:r>
                        <a:rPr lang="en-GB" sz="1600" dirty="0"/>
                        <a:t>points to:</a:t>
                      </a:r>
                    </a:p>
                  </a:txBody>
                  <a:tcPr anchor="ctr"/>
                </a:tc>
                <a:tc>
                  <a:txBody>
                    <a:bodyPr/>
                    <a:lstStyle/>
                    <a:p>
                      <a:r>
                        <a:rPr lang="en-GB" sz="1600" dirty="0"/>
                        <a:t>heap</a:t>
                      </a:r>
                    </a:p>
                  </a:txBody>
                  <a:tcPr anchor="ctr"/>
                </a:tc>
                <a:tc>
                  <a:txBody>
                    <a:bodyPr/>
                    <a:lstStyle/>
                    <a:p>
                      <a:r>
                        <a:rPr lang="en-GB" sz="1600" dirty="0"/>
                        <a:t>[message]</a:t>
                      </a:r>
                    </a:p>
                  </a:txBody>
                  <a:tcPr anchor="ctr"/>
                </a:tc>
                <a:tc>
                  <a:txBody>
                    <a:bodyPr/>
                    <a:lstStyle/>
                    <a:p>
                      <a:endParaRPr lang="en-GB" sz="1600" dirty="0"/>
                    </a:p>
                  </a:txBody>
                  <a:tcPr anchor="ctr"/>
                </a:tc>
                <a:extLst>
                  <a:ext uri="{0D108BD9-81ED-4DB2-BD59-A6C34878D82A}">
                    <a16:rowId xmlns:a16="http://schemas.microsoft.com/office/drawing/2014/main" val="1043851478"/>
                  </a:ext>
                </a:extLst>
              </a:tr>
            </a:tbl>
          </a:graphicData>
        </a:graphic>
      </p:graphicFrame>
    </p:spTree>
    <p:extLst>
      <p:ext uri="{BB962C8B-B14F-4D97-AF65-F5344CB8AC3E}">
        <p14:creationId xmlns:p14="http://schemas.microsoft.com/office/powerpoint/2010/main" val="17435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30853-9579-2968-6B76-6C63A288C9A5}"/>
              </a:ext>
            </a:extLst>
          </p:cNvPr>
          <p:cNvSpPr>
            <a:spLocks noGrp="1"/>
          </p:cNvSpPr>
          <p:nvPr>
            <p:ph type="body" sz="quarter" idx="10"/>
          </p:nvPr>
        </p:nvSpPr>
        <p:spPr/>
        <p:txBody>
          <a:bodyPr/>
          <a:lstStyle/>
          <a:p>
            <a:r>
              <a:rPr lang="en-GB" cap="none" dirty="0"/>
              <a:t>string Benefits</a:t>
            </a:r>
          </a:p>
        </p:txBody>
      </p:sp>
      <p:sp>
        <p:nvSpPr>
          <p:cNvPr id="3" name="Text Placeholder 2">
            <a:extLst>
              <a:ext uri="{FF2B5EF4-FFF2-40B4-BE49-F238E27FC236}">
                <a16:creationId xmlns:a16="http://schemas.microsoft.com/office/drawing/2014/main" id="{63A5346B-E769-F412-2B17-FF190159AD4D}"/>
              </a:ext>
            </a:extLst>
          </p:cNvPr>
          <p:cNvSpPr>
            <a:spLocks noGrp="1"/>
          </p:cNvSpPr>
          <p:nvPr>
            <p:ph type="body" sz="quarter" idx="15"/>
          </p:nvPr>
        </p:nvSpPr>
        <p:spPr>
          <a:xfrm>
            <a:off x="4935537" y="3282558"/>
            <a:ext cx="6462103" cy="460413"/>
          </a:xfrm>
          <a:solidFill>
            <a:srgbClr val="000000"/>
          </a:solidFill>
        </p:spPr>
        <p:txBody>
          <a:bodyPr anchor="ctr"/>
          <a:lstStyle/>
          <a:p>
            <a:r>
              <a:rPr lang="it-IT" b="0" dirty="0">
                <a:solidFill>
                  <a:srgbClr val="569CD6"/>
                </a:solidFill>
                <a:effectLst/>
                <a:latin typeface="Consolas" panose="020B0609020204030204" pitchFamily="49" charset="0"/>
              </a:rPr>
              <a:t>auto</a:t>
            </a:r>
            <a:r>
              <a:rPr lang="it-IT" b="0" dirty="0">
                <a:solidFill>
                  <a:srgbClr val="FFFFFF"/>
                </a:solidFill>
                <a:effectLst/>
                <a:latin typeface="Consolas" panose="020B0609020204030204" pitchFamily="49" charset="0"/>
              </a:rPr>
              <a:t> bigStr </a:t>
            </a:r>
            <a:r>
              <a:rPr lang="it-IT" b="0" dirty="0">
                <a:solidFill>
                  <a:srgbClr val="D4D4D4"/>
                </a:solidFill>
                <a:effectLst/>
                <a:latin typeface="Consolas" panose="020B0609020204030204" pitchFamily="49" charset="0"/>
              </a:rPr>
              <a:t>=</a:t>
            </a:r>
            <a:r>
              <a:rPr lang="it-IT" b="0" dirty="0">
                <a:solidFill>
                  <a:srgbClr val="FFFFFF"/>
                </a:solidFill>
                <a:effectLst/>
                <a:latin typeface="Consolas" panose="020B0609020204030204" pitchFamily="49" charset="0"/>
              </a:rPr>
              <a:t> strA </a:t>
            </a:r>
            <a:r>
              <a:rPr lang="it-IT" b="0" dirty="0">
                <a:solidFill>
                  <a:srgbClr val="D4D4D4"/>
                </a:solidFill>
                <a:effectLst/>
                <a:latin typeface="Consolas" panose="020B0609020204030204" pitchFamily="49" charset="0"/>
              </a:rPr>
              <a:t>+</a:t>
            </a:r>
            <a:r>
              <a:rPr lang="it-IT" b="0" dirty="0">
                <a:solidFill>
                  <a:srgbClr val="FFFFFF"/>
                </a:solidFill>
                <a:effectLst/>
                <a:latin typeface="Consolas" panose="020B0609020204030204" pitchFamily="49" charset="0"/>
              </a:rPr>
              <a:t> strB </a:t>
            </a:r>
            <a:r>
              <a:rPr lang="it-IT" b="0" dirty="0">
                <a:solidFill>
                  <a:srgbClr val="D4D4D4"/>
                </a:solidFill>
                <a:effectLst/>
                <a:latin typeface="Consolas" panose="020B0609020204030204" pitchFamily="49" charset="0"/>
              </a:rPr>
              <a:t>+</a:t>
            </a:r>
            <a:r>
              <a:rPr lang="it-IT" b="0" dirty="0">
                <a:solidFill>
                  <a:srgbClr val="FFFFFF"/>
                </a:solidFill>
                <a:effectLst/>
                <a:latin typeface="Consolas" panose="020B0609020204030204" pitchFamily="49" charset="0"/>
              </a:rPr>
              <a:t> strC;</a:t>
            </a:r>
            <a:r>
              <a:rPr lang="it-IT" b="0" dirty="0">
                <a:solidFill>
                  <a:srgbClr val="7CA668"/>
                </a:solidFill>
                <a:effectLst/>
                <a:latin typeface="Consolas" panose="020B0609020204030204" pitchFamily="49" charset="0"/>
              </a:rPr>
              <a:t> // multiple temporaries!</a:t>
            </a:r>
            <a:endParaRPr lang="en-GB" dirty="0"/>
          </a:p>
        </p:txBody>
      </p:sp>
      <p:sp>
        <p:nvSpPr>
          <p:cNvPr id="5" name="TextBox 4">
            <a:extLst>
              <a:ext uri="{FF2B5EF4-FFF2-40B4-BE49-F238E27FC236}">
                <a16:creationId xmlns:a16="http://schemas.microsoft.com/office/drawing/2014/main" id="{5C39AB46-6A37-8876-860E-AA64895406C8}"/>
              </a:ext>
            </a:extLst>
          </p:cNvPr>
          <p:cNvSpPr txBox="1"/>
          <p:nvPr/>
        </p:nvSpPr>
        <p:spPr>
          <a:xfrm>
            <a:off x="4822826" y="589340"/>
            <a:ext cx="6984390" cy="5262979"/>
          </a:xfrm>
          <a:prstGeom prst="rect">
            <a:avLst/>
          </a:prstGeom>
          <a:noFill/>
        </p:spPr>
        <p:txBody>
          <a:bodyPr wrap="square">
            <a:spAutoFit/>
          </a:bodyPr>
          <a:lstStyle/>
          <a:p>
            <a:pPr marL="285750" indent="-285750">
              <a:buFont typeface="Arial" panose="020B0604020202020204" pitchFamily="34" charset="0"/>
              <a:buChar char="•"/>
            </a:pPr>
            <a:r>
              <a:rPr lang="en-US" sz="1600" b="0" dirty="0">
                <a:effectLst/>
              </a:rPr>
              <a:t>copy, assign, append (+)</a:t>
            </a:r>
          </a:p>
          <a:p>
            <a:pPr marL="285750" indent="-285750">
              <a:buFont typeface="Arial" panose="020B0604020202020204" pitchFamily="34" charset="0"/>
              <a:buChar char="•"/>
            </a:pPr>
            <a:r>
              <a:rPr lang="en-US" sz="1600" dirty="0"/>
              <a:t>m</a:t>
            </a:r>
            <a:r>
              <a:rPr lang="en-US" sz="1600" b="0" dirty="0">
                <a:effectLst/>
              </a:rPr>
              <a:t>any member functions</a:t>
            </a:r>
          </a:p>
          <a:p>
            <a:pPr marL="285750" indent="-285750">
              <a:buFont typeface="Arial" panose="020B0604020202020204" pitchFamily="34" charset="0"/>
              <a:buChar char="•"/>
            </a:pPr>
            <a:r>
              <a:rPr lang="en-US" sz="1600" b="0" dirty="0" err="1">
                <a:effectLst/>
              </a:rPr>
              <a:t>basic_string</a:t>
            </a:r>
            <a:r>
              <a:rPr lang="en-US" sz="1600" dirty="0"/>
              <a:t> </a:t>
            </a:r>
            <a:r>
              <a:rPr lang="en-US" sz="1600" b="1" dirty="0">
                <a:latin typeface="Consolas" panose="020B0609020204030204" pitchFamily="49" charset="0"/>
              </a:rPr>
              <a:t>&lt;char&gt;</a:t>
            </a:r>
          </a:p>
          <a:p>
            <a:pPr marL="285750" indent="-285750">
              <a:buFont typeface="Arial" panose="020B0604020202020204" pitchFamily="34" charset="0"/>
              <a:buChar char="•"/>
            </a:pPr>
            <a:r>
              <a:rPr lang="en-US" sz="1600" b="0" dirty="0">
                <a:effectLst/>
              </a:rPr>
              <a:t>wrapper for a c-string on the heap.</a:t>
            </a:r>
          </a:p>
          <a:p>
            <a:pPr marL="285750" indent="-285750">
              <a:buFont typeface="Arial" panose="020B0604020202020204" pitchFamily="34" charset="0"/>
              <a:buChar char="•"/>
            </a:pPr>
            <a:r>
              <a:rPr lang="en-US" sz="1600" b="1" dirty="0">
                <a:effectLst/>
                <a:latin typeface="Consolas" panose="020B0609020204030204" pitchFamily="49" charset="0"/>
              </a:rPr>
              <a:t>.at(index) </a:t>
            </a:r>
            <a:r>
              <a:rPr lang="en-US" sz="1600" b="0" dirty="0">
                <a:effectLst/>
              </a:rPr>
              <a:t>does bounds-check (</a:t>
            </a:r>
            <a:r>
              <a:rPr lang="en-US" sz="1600" b="1" dirty="0">
                <a:latin typeface="Consolas" panose="020B0609020204030204" pitchFamily="49" charset="0"/>
              </a:rPr>
              <a:t>std::</a:t>
            </a:r>
            <a:r>
              <a:rPr lang="en-US" sz="1600" b="1" dirty="0" err="1">
                <a:latin typeface="Consolas" panose="020B0609020204030204" pitchFamily="49" charset="0"/>
              </a:rPr>
              <a:t>out_of_range</a:t>
            </a:r>
            <a:r>
              <a:rPr lang="en-US" sz="1600" b="1" dirty="0">
                <a:latin typeface="Consolas" panose="020B0609020204030204" pitchFamily="49" charset="0"/>
              </a:rPr>
              <a:t> </a:t>
            </a:r>
            <a:r>
              <a:rPr lang="en-US" sz="1600" b="0" dirty="0">
                <a:effectLst/>
              </a:rPr>
              <a:t>exception thrown)</a:t>
            </a:r>
          </a:p>
          <a:p>
            <a:br>
              <a:rPr lang="en-US" sz="1600" b="0" dirty="0">
                <a:effectLst/>
              </a:rPr>
            </a:br>
            <a:endParaRPr lang="en-US" sz="1600" b="0" dirty="0">
              <a:effectLst/>
            </a:endParaRPr>
          </a:p>
          <a:p>
            <a:r>
              <a:rPr lang="en-US" sz="1600" b="0" dirty="0">
                <a:effectLst/>
              </a:rPr>
              <a:t>Operations may result in multiple allocations (and deallocations):</a:t>
            </a:r>
          </a:p>
          <a:p>
            <a:endParaRPr lang="en-US" sz="1600" dirty="0"/>
          </a:p>
          <a:p>
            <a:endParaRPr lang="en-US" sz="1600" b="0" dirty="0">
              <a:effectLst/>
            </a:endParaRPr>
          </a:p>
          <a:p>
            <a:endParaRPr lang="en-US" sz="1600" dirty="0"/>
          </a:p>
          <a:p>
            <a:endParaRPr lang="en-US" sz="1600" b="0" dirty="0">
              <a:effectLst/>
            </a:endParaRPr>
          </a:p>
          <a:p>
            <a:endParaRPr lang="en-US" sz="1600" dirty="0"/>
          </a:p>
          <a:p>
            <a:endParaRPr lang="en-US" sz="1600" b="0" dirty="0">
              <a:effectLst/>
            </a:endParaRPr>
          </a:p>
          <a:p>
            <a:r>
              <a:rPr lang="en-US" sz="1600" dirty="0"/>
              <a:t>This results in:</a:t>
            </a:r>
          </a:p>
          <a:p>
            <a:pPr marL="285750" indent="-285750">
              <a:buFont typeface="Arial" panose="020B0604020202020204" pitchFamily="34" charset="0"/>
              <a:buChar char="•"/>
            </a:pPr>
            <a:r>
              <a:rPr lang="en-US" sz="1600" b="0" dirty="0">
                <a:effectLst/>
              </a:rPr>
              <a:t>Multiple memory dynamic allocations for each + operation</a:t>
            </a:r>
          </a:p>
          <a:p>
            <a:pPr marL="285750" indent="-285750">
              <a:buFont typeface="Arial" panose="020B0604020202020204" pitchFamily="34" charset="0"/>
              <a:buChar char="•"/>
            </a:pPr>
            <a:r>
              <a:rPr lang="en-US" sz="1600" dirty="0"/>
              <a:t>Multiple copying and memory movement operations</a:t>
            </a:r>
          </a:p>
          <a:p>
            <a:pPr marL="285750" indent="-285750">
              <a:buFont typeface="Arial" panose="020B0604020202020204" pitchFamily="34" charset="0"/>
              <a:buChar char="•"/>
            </a:pPr>
            <a:r>
              <a:rPr lang="en-US" sz="1600" b="0" dirty="0">
                <a:effectLst/>
              </a:rPr>
              <a:t>Degraded performance</a:t>
            </a:r>
          </a:p>
          <a:p>
            <a:br>
              <a:rPr lang="en-US" sz="1600" b="0" dirty="0">
                <a:effectLst/>
                <a:latin typeface="Consolas" panose="020B0609020204030204" pitchFamily="49" charset="0"/>
              </a:rPr>
            </a:br>
            <a:endParaRPr lang="en-US" sz="1600" b="0" dirty="0">
              <a:effectLst/>
              <a:latin typeface="Consolas" panose="020B0609020204030204" pitchFamily="49" charset="0"/>
            </a:endParaRPr>
          </a:p>
        </p:txBody>
      </p:sp>
      <p:pic>
        <p:nvPicPr>
          <p:cNvPr id="8" name="Picture 4">
            <a:extLst>
              <a:ext uri="{FF2B5EF4-FFF2-40B4-BE49-F238E27FC236}">
                <a16:creationId xmlns:a16="http://schemas.microsoft.com/office/drawing/2014/main" id="{38D2F932-8F84-177D-FD75-BFD8B44AD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6541" y="3253704"/>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921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563B6F-BA94-1A74-4D9F-63CEC0237ABF}"/>
              </a:ext>
            </a:extLst>
          </p:cNvPr>
          <p:cNvSpPr>
            <a:spLocks noGrp="1"/>
          </p:cNvSpPr>
          <p:nvPr>
            <p:ph type="body" sz="quarter" idx="10"/>
          </p:nvPr>
        </p:nvSpPr>
        <p:spPr/>
        <p:txBody>
          <a:bodyPr/>
          <a:lstStyle/>
          <a:p>
            <a:r>
              <a:rPr lang="en-GB" cap="none" dirty="0"/>
              <a:t>string Instantiation Variances</a:t>
            </a:r>
          </a:p>
        </p:txBody>
      </p:sp>
      <p:sp>
        <p:nvSpPr>
          <p:cNvPr id="3" name="Text Placeholder 2">
            <a:extLst>
              <a:ext uri="{FF2B5EF4-FFF2-40B4-BE49-F238E27FC236}">
                <a16:creationId xmlns:a16="http://schemas.microsoft.com/office/drawing/2014/main" id="{539E8F64-E9FB-4400-E49F-7DDA60FB7407}"/>
              </a:ext>
            </a:extLst>
          </p:cNvPr>
          <p:cNvSpPr>
            <a:spLocks noGrp="1"/>
          </p:cNvSpPr>
          <p:nvPr>
            <p:ph type="body" sz="quarter" idx="15"/>
          </p:nvPr>
        </p:nvSpPr>
        <p:spPr>
          <a:xfrm>
            <a:off x="5037138" y="609600"/>
            <a:ext cx="6770078" cy="4834547"/>
          </a:xfrm>
        </p:spPr>
        <p:txBody>
          <a:bodyPr/>
          <a:lstStyle/>
          <a:p>
            <a:r>
              <a:rPr lang="en-GB" dirty="0"/>
              <a:t>Other C++ string types include:</a:t>
            </a:r>
          </a:p>
          <a:p>
            <a:endParaRPr lang="en-GB" b="1" dirty="0">
              <a:latin typeface="Consolas" panose="020B0609020204030204" pitchFamily="49" charset="0"/>
            </a:endParaRPr>
          </a:p>
          <a:p>
            <a:r>
              <a:rPr lang="en-GB" b="1" dirty="0">
                <a:latin typeface="Consolas" panose="020B0609020204030204" pitchFamily="49" charset="0"/>
              </a:rPr>
              <a:t>std::</a:t>
            </a:r>
            <a:r>
              <a:rPr lang="en-GB" b="1" dirty="0" err="1">
                <a:latin typeface="Consolas" panose="020B0609020204030204" pitchFamily="49" charset="0"/>
              </a:rPr>
              <a:t>wstring</a:t>
            </a:r>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b="1" dirty="0">
              <a:latin typeface="Consolas" panose="020B0609020204030204" pitchFamily="49" charset="0"/>
            </a:endParaRPr>
          </a:p>
          <a:p>
            <a:endParaRPr lang="en-GB" dirty="0"/>
          </a:p>
          <a:p>
            <a:endParaRPr lang="en-GB" dirty="0"/>
          </a:p>
          <a:p>
            <a:r>
              <a:rPr lang="en-GB" b="1" dirty="0">
                <a:latin typeface="Consolas" panose="020B0609020204030204" pitchFamily="49" charset="0"/>
              </a:rPr>
              <a:t>std::u16string</a:t>
            </a:r>
          </a:p>
          <a:p>
            <a:r>
              <a:rPr lang="en-GB" b="1" dirty="0">
                <a:latin typeface="Consolas" panose="020B0609020204030204" pitchFamily="49" charset="0"/>
              </a:rPr>
              <a:t>std::u32string</a:t>
            </a:r>
          </a:p>
          <a:p>
            <a:endParaRPr lang="en-GB" dirty="0"/>
          </a:p>
          <a:p>
            <a:endParaRPr lang="en-GB" dirty="0"/>
          </a:p>
        </p:txBody>
      </p:sp>
      <p:sp>
        <p:nvSpPr>
          <p:cNvPr id="4" name="Text Placeholder 2">
            <a:extLst>
              <a:ext uri="{FF2B5EF4-FFF2-40B4-BE49-F238E27FC236}">
                <a16:creationId xmlns:a16="http://schemas.microsoft.com/office/drawing/2014/main" id="{FFAB150F-DB99-0EDB-0D7A-52A99588C4A4}"/>
              </a:ext>
            </a:extLst>
          </p:cNvPr>
          <p:cNvSpPr txBox="1">
            <a:spLocks/>
          </p:cNvSpPr>
          <p:nvPr/>
        </p:nvSpPr>
        <p:spPr>
          <a:xfrm>
            <a:off x="5037138" y="1584640"/>
            <a:ext cx="6189662" cy="1121730"/>
          </a:xfrm>
          <a:prstGeom prst="rect">
            <a:avLst/>
          </a:prstGeom>
          <a:solidFill>
            <a:srgbClr val="000000"/>
          </a:solid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2E95D3"/>
                </a:solidFill>
                <a:effectLst/>
                <a:latin typeface="Consolas" panose="020B0609020204030204" pitchFamily="49" charset="0"/>
              </a:rPr>
              <a:t>include</a:t>
            </a:r>
            <a:r>
              <a:rPr lang="en-US" b="0" i="0" dirty="0">
                <a:effectLst/>
                <a:latin typeface="Consolas" panose="020B0609020204030204" pitchFamily="49" charset="0"/>
              </a:rPr>
              <a:t> </a:t>
            </a:r>
            <a:r>
              <a:rPr lang="en-US" b="0" i="0" dirty="0">
                <a:solidFill>
                  <a:srgbClr val="00A67D"/>
                </a:solidFill>
                <a:effectLst/>
                <a:latin typeface="Consolas" panose="020B0609020204030204" pitchFamily="49" charset="0"/>
              </a:rPr>
              <a:t>&lt;string&gt;</a:t>
            </a:r>
            <a:r>
              <a:rPr lang="en-US" b="0" i="0" dirty="0">
                <a:solidFill>
                  <a:srgbClr val="FFFFFF"/>
                </a:solidFill>
                <a:effectLst/>
                <a:latin typeface="Consolas" panose="020B0609020204030204" pitchFamily="49" charset="0"/>
              </a:rPr>
              <a:t> </a:t>
            </a:r>
          </a:p>
          <a:p>
            <a:endParaRPr lang="en-US" dirty="0">
              <a:solidFill>
                <a:srgbClr val="FFFFFF"/>
              </a:solidFill>
              <a:latin typeface="Consolas" panose="020B0609020204030204" pitchFamily="49" charset="0"/>
            </a:endParaRPr>
          </a:p>
          <a:p>
            <a:r>
              <a:rPr lang="en-US" b="0" i="0" dirty="0">
                <a:solidFill>
                  <a:srgbClr val="FFFFFF"/>
                </a:solidFill>
                <a:effectLst/>
                <a:latin typeface="Consolas" panose="020B0609020204030204" pitchFamily="49" charset="0"/>
              </a:rPr>
              <a:t>std::</a:t>
            </a:r>
            <a:r>
              <a:rPr lang="en-US" b="0" i="0" dirty="0" err="1">
                <a:solidFill>
                  <a:srgbClr val="FFFFFF"/>
                </a:solidFill>
                <a:effectLst/>
                <a:latin typeface="Consolas" panose="020B0609020204030204" pitchFamily="49" charset="0"/>
              </a:rPr>
              <a:t>wstring</a:t>
            </a:r>
            <a:r>
              <a:rPr lang="en-US" b="0" i="0" dirty="0">
                <a:solidFill>
                  <a:srgbClr val="FFFFFF"/>
                </a:solidFill>
                <a:effectLst/>
                <a:latin typeface="Consolas" panose="020B0609020204030204" pitchFamily="49" charset="0"/>
              </a:rPr>
              <a:t> </a:t>
            </a:r>
            <a:r>
              <a:rPr lang="en-US" b="0" i="0" dirty="0" err="1">
                <a:solidFill>
                  <a:srgbClr val="FFFFFF"/>
                </a:solidFill>
                <a:effectLst/>
                <a:latin typeface="Consolas" panose="020B0609020204030204" pitchFamily="49" charset="0"/>
              </a:rPr>
              <a:t>greetString</a:t>
            </a:r>
            <a:r>
              <a:rPr lang="en-US" b="0" i="0" dirty="0">
                <a:solidFill>
                  <a:srgbClr val="FFFFFF"/>
                </a:solidFill>
                <a:effectLst/>
                <a:latin typeface="Consolas" panose="020B0609020204030204" pitchFamily="49" charset="0"/>
              </a:rPr>
              <a:t> = </a:t>
            </a:r>
            <a:r>
              <a:rPr lang="en-US" dirty="0" err="1">
                <a:solidFill>
                  <a:srgbClr val="00A67D"/>
                </a:solidFill>
                <a:highlight>
                  <a:srgbClr val="FFFF00"/>
                </a:highlight>
                <a:latin typeface="Consolas" panose="020B0609020204030204" pitchFamily="49" charset="0"/>
              </a:rPr>
              <a:t>L</a:t>
            </a:r>
            <a:r>
              <a:rPr lang="en-US" b="0" i="0" dirty="0" err="1">
                <a:solidFill>
                  <a:srgbClr val="00A67D"/>
                </a:solidFill>
                <a:effectLst/>
                <a:latin typeface="Consolas" panose="020B0609020204030204" pitchFamily="49" charset="0"/>
              </a:rPr>
              <a:t>"Welcome</a:t>
            </a:r>
            <a:r>
              <a:rPr lang="en-US" b="0" i="0" dirty="0">
                <a:solidFill>
                  <a:srgbClr val="00A67D"/>
                </a:solidFill>
                <a:effectLst/>
                <a:latin typeface="Consolas" panose="020B0609020204030204" pitchFamily="49" charset="0"/>
              </a:rPr>
              <a:t>!"</a:t>
            </a:r>
            <a:r>
              <a:rPr lang="en-US" b="0" i="0" dirty="0">
                <a:solidFill>
                  <a:srgbClr val="FFFFFF"/>
                </a:solidFill>
                <a:effectLst/>
                <a:latin typeface="Consolas" panose="020B0609020204030204" pitchFamily="49" charset="0"/>
              </a:rPr>
              <a:t>;</a:t>
            </a:r>
            <a:endParaRPr lang="en-GB" b="0" dirty="0">
              <a:solidFill>
                <a:srgbClr val="FFFFFF"/>
              </a:solidFill>
              <a:effectLst/>
              <a:latin typeface="Consolas" panose="020B0609020204030204" pitchFamily="49" charset="0"/>
            </a:endParaRPr>
          </a:p>
          <a:p>
            <a:endParaRPr lang="en-GB" dirty="0">
              <a:latin typeface="Consolas" panose="020B0609020204030204" pitchFamily="49" charset="0"/>
            </a:endParaRPr>
          </a:p>
        </p:txBody>
      </p:sp>
      <p:pic>
        <p:nvPicPr>
          <p:cNvPr id="5" name="Picture 4">
            <a:extLst>
              <a:ext uri="{FF2B5EF4-FFF2-40B4-BE49-F238E27FC236}">
                <a16:creationId xmlns:a16="http://schemas.microsoft.com/office/drawing/2014/main" id="{787C3BE2-62F3-2231-DA32-9E5322CE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500" y="158621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E811F7D5-F459-3D3A-F49C-9EBC0169A7A2}"/>
              </a:ext>
            </a:extLst>
          </p:cNvPr>
          <p:cNvSpPr txBox="1">
            <a:spLocks/>
          </p:cNvSpPr>
          <p:nvPr/>
        </p:nvSpPr>
        <p:spPr>
          <a:xfrm>
            <a:off x="5037138" y="4036677"/>
            <a:ext cx="6189662" cy="1549400"/>
          </a:xfrm>
          <a:prstGeom prst="rect">
            <a:avLst/>
          </a:prstGeom>
          <a:solidFill>
            <a:srgbClr val="000000"/>
          </a:solid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2E95D3"/>
                </a:solidFill>
                <a:effectLst/>
                <a:latin typeface="Consolas" panose="020B0609020204030204" pitchFamily="49" charset="0"/>
              </a:rPr>
              <a:t>include</a:t>
            </a:r>
            <a:r>
              <a:rPr lang="en-US" b="0" i="0" dirty="0">
                <a:effectLst/>
                <a:latin typeface="Consolas" panose="020B0609020204030204" pitchFamily="49" charset="0"/>
              </a:rPr>
              <a:t> </a:t>
            </a:r>
            <a:r>
              <a:rPr lang="en-US" b="0" i="0" dirty="0">
                <a:solidFill>
                  <a:srgbClr val="00A67D"/>
                </a:solidFill>
                <a:effectLst/>
                <a:latin typeface="Consolas" panose="020B0609020204030204" pitchFamily="49" charset="0"/>
              </a:rPr>
              <a:t>&lt;string&gt;</a:t>
            </a:r>
            <a:r>
              <a:rPr lang="en-US" b="0" i="0" dirty="0">
                <a:solidFill>
                  <a:srgbClr val="FFFFFF"/>
                </a:solidFill>
                <a:effectLst/>
                <a:latin typeface="Consolas" panose="020B0609020204030204" pitchFamily="49" charset="0"/>
              </a:rPr>
              <a:t> </a:t>
            </a:r>
          </a:p>
          <a:p>
            <a:endParaRPr lang="en-US" dirty="0">
              <a:solidFill>
                <a:srgbClr val="FFFFFF"/>
              </a:solidFill>
              <a:latin typeface="Consolas" panose="020B0609020204030204" pitchFamily="49" charset="0"/>
            </a:endParaRPr>
          </a:p>
          <a:p>
            <a:r>
              <a:rPr lang="en-US" b="0" i="0" dirty="0">
                <a:solidFill>
                  <a:srgbClr val="FFFFFF"/>
                </a:solidFill>
                <a:effectLst/>
                <a:latin typeface="Consolas" panose="020B0609020204030204" pitchFamily="49" charset="0"/>
              </a:rPr>
              <a:t>std::u16string utf16Greet = </a:t>
            </a:r>
            <a:r>
              <a:rPr lang="en-US" b="0" i="0" dirty="0" err="1">
                <a:solidFill>
                  <a:srgbClr val="00A67D"/>
                </a:solidFill>
                <a:effectLst/>
                <a:highlight>
                  <a:srgbClr val="FFFF00"/>
                </a:highlight>
                <a:latin typeface="Consolas" panose="020B0609020204030204" pitchFamily="49" charset="0"/>
              </a:rPr>
              <a:t>u</a:t>
            </a:r>
            <a:r>
              <a:rPr lang="en-US" b="0" i="0" dirty="0" err="1">
                <a:solidFill>
                  <a:srgbClr val="00A67D"/>
                </a:solidFill>
                <a:effectLst/>
                <a:latin typeface="Consolas" panose="020B0609020204030204" pitchFamily="49" charset="0"/>
              </a:rPr>
              <a:t>"Welcome</a:t>
            </a:r>
            <a:r>
              <a:rPr lang="en-US" b="0" i="0" dirty="0">
                <a:solidFill>
                  <a:srgbClr val="00A67D"/>
                </a:solidFill>
                <a:effectLst/>
                <a:latin typeface="Consolas" panose="020B0609020204030204" pitchFamily="49" charset="0"/>
              </a:rPr>
              <a:t>!"</a:t>
            </a:r>
            <a:r>
              <a:rPr lang="en-US" b="0" i="0" dirty="0">
                <a:solidFill>
                  <a:srgbClr val="FFFFFF"/>
                </a:solidFill>
                <a:effectLst/>
                <a:latin typeface="Consolas" panose="020B0609020204030204" pitchFamily="49" charset="0"/>
              </a:rPr>
              <a:t>; </a:t>
            </a:r>
          </a:p>
          <a:p>
            <a:r>
              <a:rPr lang="en-US" b="0" i="0" dirty="0">
                <a:solidFill>
                  <a:srgbClr val="FFFFFF"/>
                </a:solidFill>
                <a:effectLst/>
                <a:latin typeface="Consolas" panose="020B0609020204030204" pitchFamily="49" charset="0"/>
              </a:rPr>
              <a:t>std::u32string utf32Greet = </a:t>
            </a:r>
            <a:r>
              <a:rPr lang="en-US" b="0" i="0" dirty="0" err="1">
                <a:solidFill>
                  <a:srgbClr val="00A67D"/>
                </a:solidFill>
                <a:effectLst/>
                <a:highlight>
                  <a:srgbClr val="FFFF00"/>
                </a:highlight>
                <a:latin typeface="Consolas" panose="020B0609020204030204" pitchFamily="49" charset="0"/>
              </a:rPr>
              <a:t>U</a:t>
            </a:r>
            <a:r>
              <a:rPr lang="en-US" b="0" i="0" dirty="0" err="1">
                <a:solidFill>
                  <a:srgbClr val="00A67D"/>
                </a:solidFill>
                <a:effectLst/>
                <a:latin typeface="Consolas" panose="020B0609020204030204" pitchFamily="49" charset="0"/>
              </a:rPr>
              <a:t>"Welcome</a:t>
            </a:r>
            <a:r>
              <a:rPr lang="en-US" b="0" i="0" dirty="0">
                <a:solidFill>
                  <a:srgbClr val="00A67D"/>
                </a:solidFill>
                <a:effectLst/>
                <a:latin typeface="Consolas" panose="020B0609020204030204" pitchFamily="49" charset="0"/>
              </a:rPr>
              <a:t>!"</a:t>
            </a:r>
            <a:r>
              <a:rPr lang="en-US" b="0" i="0" dirty="0">
                <a:solidFill>
                  <a:srgbClr val="FFFFFF"/>
                </a:solidFill>
                <a:effectLst/>
                <a:latin typeface="Consolas" panose="020B0609020204030204" pitchFamily="49" charset="0"/>
              </a:rPr>
              <a:t>;</a:t>
            </a:r>
            <a:endParaRPr lang="en-GB" dirty="0">
              <a:latin typeface="Consolas" panose="020B0609020204030204" pitchFamily="49" charset="0"/>
            </a:endParaRPr>
          </a:p>
        </p:txBody>
      </p:sp>
      <p:pic>
        <p:nvPicPr>
          <p:cNvPr id="7" name="Picture 6">
            <a:extLst>
              <a:ext uri="{FF2B5EF4-FFF2-40B4-BE49-F238E27FC236}">
                <a16:creationId xmlns:a16="http://schemas.microsoft.com/office/drawing/2014/main" id="{D208F327-C7FA-217D-4746-B9AD7EAB0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500" y="4038249"/>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21423"/>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15798</TotalTime>
  <Words>3187</Words>
  <Application>Microsoft Office PowerPoint</Application>
  <PresentationFormat>Widescreen</PresentationFormat>
  <Paragraphs>526</Paragraphs>
  <Slides>25</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Cambria</vt:lpstr>
      <vt:lpstr>Consolas</vt:lpstr>
      <vt:lpstr>Courier New</vt:lpstr>
      <vt:lpstr>Krana Fat B</vt:lpstr>
      <vt:lpstr>Montserrat</vt:lpstr>
      <vt:lpstr>Montserrat Black</vt:lpstr>
      <vt:lpstr>Segoe UI</vt:lpstr>
      <vt:lpstr>Wingdings</vt:lpstr>
      <vt:lpstr>Office Theme</vt:lpstr>
      <vt:lpstr>Advanced C++ Internals: Chapter 6 C++ Strings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Internals Lab #6</vt:lpstr>
      <vt:lpstr>C++ Internals Lab #7</vt:lpstr>
      <vt:lpstr>PowerPoint Presentation</vt:lpstr>
      <vt:lpstr>Any questions?</vt:lpstr>
      <vt:lpstr>Appendices</vt:lpstr>
      <vt:lpstr>PowerPoint Presentation</vt:lpstr>
      <vt:lpstr>Review of Chapter’s Learning Outcomes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1165</cp:revision>
  <cp:lastPrinted>2019-07-11T13:24:49Z</cp:lastPrinted>
  <dcterms:created xsi:type="dcterms:W3CDTF">2019-07-10T13:11:53Z</dcterms:created>
  <dcterms:modified xsi:type="dcterms:W3CDTF">2024-10-08T10:18:42Z</dcterms:modified>
  <cp:category/>
</cp:coreProperties>
</file>